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7" r:id="rId4"/>
    <p:sldId id="260" r:id="rId5"/>
    <p:sldId id="265" r:id="rId6"/>
    <p:sldId id="266" r:id="rId7"/>
    <p:sldId id="268" r:id="rId8"/>
    <p:sldId id="269" r:id="rId9"/>
    <p:sldId id="261" r:id="rId10"/>
    <p:sldId id="270" r:id="rId11"/>
    <p:sldId id="262" r:id="rId12"/>
    <p:sldId id="264" r:id="rId13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9CD9D-A6AC-41B3-998F-8ECB56564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E39D44-C0B9-4024-8611-6F3EEB5A3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AAC931-841D-4A79-996A-BC85C265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E63506-0351-44F9-B527-29FBC434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4102C3-F341-42F9-996B-A6A9D37B0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8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32C434-7334-49EF-B6AE-E1161D00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AE50E5-F7A8-4F21-BE50-C8E019320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76384F-8A4E-4247-B9C7-479E0D65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B48B61-6671-4F6E-9537-B31F75F7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0E8CD-A393-44A9-BC2C-DD427976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34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F2C93B-148A-41A1-8E12-0DECDCA28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AEEB9D-0AE4-489C-A002-842E5BA65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88453B-E702-455C-B1F1-CD811DE47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9212BC-8CFD-4851-8318-E1318205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5D51FC-BA51-4302-8E6A-0E408DB52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7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876D2-272E-40E6-8997-389D39B44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1EABBB-65D4-45BC-8CED-7DFA1163D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D866D9-9806-413C-8F55-24A14F1BB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16BF4A-D69F-4724-A051-7E50B0552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BF106F-6E9B-4EE4-B72B-49601789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52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CBAD7-8F0D-437E-AE41-2375FECC5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2DCE99-BBDC-4500-9B43-CCCFB7C1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5ECAF5-0A5E-4FDB-8A26-CDE1A703C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69BBEB-A9E0-4FAB-B135-2E3B9B80E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DF9B43-517A-4D31-ACBE-52468FA8A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04EA8-E676-47B2-BE35-BBDA6FA01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006A63-B3C7-4C3E-8EDC-CBFC7FA0C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6E77F7-ED2A-4E96-A5FA-4D0ACFC77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3D764A-1F03-4F50-91CB-E7AB46E4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B371A3-D7DF-4670-8ECA-24C1BE229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5AA48D-CF35-4091-BF06-6332521C1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93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92F99F-38AF-47B0-9B19-BC9AB0436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72D516-B548-4EDA-9218-793CC07B9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E1563D-4BF1-4CE8-80D4-B9FC08EFB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E0B207A-3B27-401A-93B1-67C08F318B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FB88F1A-26B3-48F4-85D3-284FE75BC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BAE2EFF-AC52-414B-891C-8205FD28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AABA897-B5D3-4728-B4C8-FCB215473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40FAAB-AF08-47F5-A5E9-C1DE3017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26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F25541-E47C-4D47-86D3-AD6926DE4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EBB7CB-0946-49C2-9B2D-3BB194DD7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1E25F7-4F87-4A6B-9630-2533A7A6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595C6E-1A5F-4548-B619-BFAE1EB42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99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528225-E342-4160-810F-5B2FBC3F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F4E5BF8-14AC-4098-96E7-8CFC93A45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4F195A-3E78-41C7-8F4D-5ACE281EA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99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1A6EA-660F-4DA0-8E9A-FD8DDE53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159B5C-1618-4FB9-B637-BEEE1CED1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612F36-AAF1-45EA-A849-93A709BA2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7F75D2-A1FB-471A-B56C-07EE851F8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CAFFB0-17B0-4FBC-88E7-4D29F465F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3A4C6C-C052-447E-8A28-E8198FB0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97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44B925-9530-46BC-A6BE-72267BAE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79CB9B-107B-4AE0-BBCD-699F4BA25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6D4B61-D7DF-4854-A5F1-1DBD75533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39CE86-D744-4A72-B4A0-8868A00BF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2AD9AE-4339-4D9C-90AB-A032B388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17CDD8-EFA2-4C00-B594-26D8DF5B0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88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5F21CCF-A93C-4941-BC86-EFBADB0E8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8D0B1B-6106-45DE-ADAF-AAC8D93B9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8C5CF8-710C-44F7-B546-42FD3F1C60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12EF9-42F0-4D21-B142-87C4F8DEA95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3AC787-F571-4ABC-B09F-9B341779E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440644-AF0F-4D10-947D-505F3D7B0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E98E0-3561-4AC5-A062-DD719838A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12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r>
              <a:rPr lang="fr-FR" dirty="0"/>
              <a:t>Assemblée Générale Ordinaire </a:t>
            </a:r>
          </a:p>
          <a:p>
            <a:r>
              <a:rPr lang="fr-FR" dirty="0"/>
              <a:t>26 Janvier 2019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5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 fontScale="55000" lnSpcReduction="20000"/>
          </a:bodyPr>
          <a:lstStyle/>
          <a:p>
            <a:r>
              <a:rPr lang="fr-FR" sz="5800" b="1" dirty="0"/>
              <a:t>Programme 2019  </a:t>
            </a:r>
          </a:p>
          <a:p>
            <a:endParaRPr lang="fr-FR" sz="3600" b="1" dirty="0"/>
          </a:p>
          <a:p>
            <a:pPr algn="l"/>
            <a:r>
              <a:rPr lang="fr-FR" sz="3600" b="1" dirty="0"/>
              <a:t>21 avril 2019 4e Balade dans les Flandres                                         21 au 23 Juin 2019 5ème Citronnade </a:t>
            </a:r>
          </a:p>
          <a:p>
            <a:pPr algn="l"/>
            <a:r>
              <a:rPr lang="fr-FR" sz="3600" b="1" dirty="0"/>
              <a:t>4 et 5 Mai 2019 Amboise 2019                                                             29-30 Juin 2019 Berry-Sologne </a:t>
            </a:r>
          </a:p>
          <a:p>
            <a:pPr algn="l"/>
            <a:r>
              <a:rPr lang="fr-FR" sz="3600" b="1" dirty="0"/>
              <a:t>18 et 19 Mai 2019 Bourgogne 4                                                           7 Juillet 2019 5ème rallye touristique Pas-de-Calais </a:t>
            </a:r>
          </a:p>
          <a:p>
            <a:pPr algn="l"/>
            <a:r>
              <a:rPr lang="fr-FR" sz="3600" b="1" dirty="0"/>
              <a:t>29 Mai au 3 Juin 2019 Nationale 2CV                                                 19 20 21 Juillet 2019 Les 100 ans de Citroën </a:t>
            </a:r>
          </a:p>
          <a:p>
            <a:pPr algn="l"/>
            <a:r>
              <a:rPr lang="fr-FR" sz="3600" b="1" dirty="0"/>
              <a:t>26 au 3 Juin 2019 La SICILIA MEHARI                                                  25 Aout 2019 La Somme </a:t>
            </a:r>
          </a:p>
          <a:p>
            <a:pPr algn="l"/>
            <a:r>
              <a:rPr lang="fr-FR" sz="3600" b="1" dirty="0"/>
              <a:t>8 et 9 Juin 2019 L’ARDENNAISE 2                                                          7-8 Septembre 2019 La Gallia -Belgique </a:t>
            </a:r>
          </a:p>
          <a:p>
            <a:pPr algn="l"/>
            <a:r>
              <a:rPr lang="fr-FR" sz="3600" b="1" dirty="0"/>
              <a:t>15-16 Juin 2019 La Prairial                                                                      21-22 Septembre 2019 La Drome </a:t>
            </a:r>
          </a:p>
          <a:p>
            <a:pPr algn="l"/>
            <a:r>
              <a:rPr lang="fr-FR" sz="3600" b="1" dirty="0"/>
              <a:t>                                                                                                                      28 et 29 Septembre 2019 Méharée 6 </a:t>
            </a:r>
          </a:p>
          <a:p>
            <a:pPr algn="l"/>
            <a:r>
              <a:rPr lang="fr-FR" sz="6500" b="1" dirty="0"/>
              <a:t>                                   Quinze Sorties !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647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sz="3600" b="1" dirty="0"/>
          </a:p>
          <a:p>
            <a:r>
              <a:rPr lang="fr-FR" sz="3600" b="1" dirty="0"/>
              <a:t>Quitus</a:t>
            </a:r>
          </a:p>
          <a:p>
            <a:endParaRPr lang="fr-FR" sz="36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402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sz="3600" b="1" dirty="0"/>
          </a:p>
          <a:p>
            <a:r>
              <a:rPr lang="fr-FR" sz="3600" b="1" dirty="0"/>
              <a:t>Questions diverses</a:t>
            </a:r>
          </a:p>
          <a:p>
            <a:endParaRPr lang="fr-FR" sz="36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r>
              <a:rPr lang="fr-FR" sz="3600" b="1" dirty="0"/>
              <a:t>Rapport Moral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3600" b="1" dirty="0"/>
              <a:t>Les Adhérents : Toujours fidèles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3600" b="1" dirty="0"/>
              <a:t>Les activités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Antennes dynamiques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Membres motivés : Sorties et activités hors antennes 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Réseaux sociaux-Internet : Activité toujours aussi soutenue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Grand succès des 50 Ans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3600" b="1" dirty="0"/>
              <a:t>Difficultés dans la reprise du Bulletin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3600" b="1" dirty="0"/>
              <a:t>Bonne santé financière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36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36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22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r>
              <a:rPr lang="fr-FR" sz="3600" b="1" dirty="0"/>
              <a:t>Rapport Financier</a:t>
            </a:r>
          </a:p>
          <a:p>
            <a:endParaRPr lang="fr-FR" sz="3600" b="1" dirty="0"/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Situation et exercice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Charges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Produit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Analytique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fr-FR" sz="2400" b="1" dirty="0"/>
              <a:t>Bilan des sorties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endParaRPr lang="fr-FR" sz="24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84205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42052"/>
            <a:ext cx="12192000" cy="5347254"/>
          </a:xfrm>
          <a:solidFill>
            <a:srgbClr val="FFC000"/>
          </a:solidFill>
        </p:spPr>
        <p:txBody>
          <a:bodyPr/>
          <a:lstStyle/>
          <a:p>
            <a:r>
              <a:rPr lang="fr-FR" sz="3600" b="1" dirty="0"/>
              <a:t>Exercice</a:t>
            </a:r>
          </a:p>
          <a:p>
            <a:r>
              <a:rPr lang="fr-FR" sz="3600" b="1" dirty="0"/>
              <a:t>A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C88CF6B-6C0D-48AC-A979-80CEC6864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42799"/>
              </p:ext>
            </p:extLst>
          </p:nvPr>
        </p:nvGraphicFramePr>
        <p:xfrm>
          <a:off x="2974079" y="2324350"/>
          <a:ext cx="6642947" cy="1889841"/>
        </p:xfrm>
        <a:graphic>
          <a:graphicData uri="http://schemas.openxmlformats.org/drawingml/2006/table">
            <a:tbl>
              <a:tblPr/>
              <a:tblGrid>
                <a:gridCol w="3113408">
                  <a:extLst>
                    <a:ext uri="{9D8B030D-6E8A-4147-A177-3AD203B41FA5}">
                      <a16:colId xmlns:a16="http://schemas.microsoft.com/office/drawing/2014/main" val="2359658961"/>
                    </a:ext>
                  </a:extLst>
                </a:gridCol>
                <a:gridCol w="1795708">
                  <a:extLst>
                    <a:ext uri="{9D8B030D-6E8A-4147-A177-3AD203B41FA5}">
                      <a16:colId xmlns:a16="http://schemas.microsoft.com/office/drawing/2014/main" val="53832096"/>
                    </a:ext>
                  </a:extLst>
                </a:gridCol>
                <a:gridCol w="1733831">
                  <a:extLst>
                    <a:ext uri="{9D8B030D-6E8A-4147-A177-3AD203B41FA5}">
                      <a16:colId xmlns:a16="http://schemas.microsoft.com/office/drawing/2014/main" val="3191302873"/>
                    </a:ext>
                  </a:extLst>
                </a:gridCol>
              </a:tblGrid>
              <a:tr h="4813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Débit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Crédit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403927"/>
                  </a:ext>
                </a:extLst>
              </a:tr>
              <a:tr h="46764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56 602,26 €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050154"/>
                  </a:ext>
                </a:extLst>
              </a:tr>
              <a:tr h="459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71 682,75 €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753331"/>
                  </a:ext>
                </a:extLst>
              </a:tr>
              <a:tr h="481358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Résultat  positif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15 080,49 €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74075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7F25F3EF-F083-4755-9936-81012F74D328}"/>
              </a:ext>
            </a:extLst>
          </p:cNvPr>
          <p:cNvSpPr txBox="1"/>
          <p:nvPr/>
        </p:nvSpPr>
        <p:spPr>
          <a:xfrm>
            <a:off x="3066843" y="4369489"/>
            <a:ext cx="66429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Actif </a:t>
            </a:r>
          </a:p>
          <a:p>
            <a:pPr algn="ctr"/>
            <a:endParaRPr lang="fr-FR" sz="3600" b="1" dirty="0"/>
          </a:p>
          <a:p>
            <a:pPr algn="ctr"/>
            <a:endParaRPr lang="fr-FR" sz="3600" b="1" dirty="0"/>
          </a:p>
          <a:p>
            <a:pPr algn="ctr"/>
            <a:endParaRPr lang="fr-FR" sz="3600" b="1" dirty="0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AA7CB47D-F804-42F2-861E-54CFC9D6C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793535"/>
              </p:ext>
            </p:extLst>
          </p:nvPr>
        </p:nvGraphicFramePr>
        <p:xfrm>
          <a:off x="2974079" y="5029200"/>
          <a:ext cx="664294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825">
                  <a:extLst>
                    <a:ext uri="{9D8B030D-6E8A-4147-A177-3AD203B41FA5}">
                      <a16:colId xmlns:a16="http://schemas.microsoft.com/office/drawing/2014/main" val="2245780892"/>
                    </a:ext>
                  </a:extLst>
                </a:gridCol>
                <a:gridCol w="2580122">
                  <a:extLst>
                    <a:ext uri="{9D8B030D-6E8A-4147-A177-3AD203B41FA5}">
                      <a16:colId xmlns:a16="http://schemas.microsoft.com/office/drawing/2014/main" val="1174673584"/>
                    </a:ext>
                  </a:extLst>
                </a:gridCol>
              </a:tblGrid>
              <a:tr h="2458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Compte Courant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18 308,34 €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557512"/>
                  </a:ext>
                </a:extLst>
              </a:tr>
              <a:tr h="4226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Compte Epargne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15 536,55 €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812042"/>
                  </a:ext>
                </a:extLst>
              </a:tr>
              <a:tr h="4226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Caisse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0 €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692"/>
                  </a:ext>
                </a:extLst>
              </a:tr>
              <a:tr h="4226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Actif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>
                          <a:solidFill>
                            <a:srgbClr val="002060"/>
                          </a:solidFill>
                          <a:latin typeface="+mn-lt"/>
                        </a:rPr>
                        <a:t>33 844,89 </a:t>
                      </a:r>
                      <a:r>
                        <a:rPr lang="fr-FR" sz="2400" b="1" dirty="0">
                          <a:solidFill>
                            <a:srgbClr val="002060"/>
                          </a:solidFill>
                          <a:latin typeface="+mn-lt"/>
                        </a:rPr>
                        <a:t>€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4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87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68675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86754"/>
            <a:ext cx="12192000" cy="5171246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sz="3600" b="1" dirty="0"/>
          </a:p>
          <a:p>
            <a:endParaRPr lang="fr-FR" sz="3600" b="1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E098AF1-4772-4072-8A5E-FD808F7DB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8"/>
              </p:ext>
            </p:extLst>
          </p:nvPr>
        </p:nvGraphicFramePr>
        <p:xfrm>
          <a:off x="3392558" y="0"/>
          <a:ext cx="6241772" cy="6858013"/>
        </p:xfrm>
        <a:graphic>
          <a:graphicData uri="http://schemas.openxmlformats.org/drawingml/2006/table">
            <a:tbl>
              <a:tblPr/>
              <a:tblGrid>
                <a:gridCol w="977824">
                  <a:extLst>
                    <a:ext uri="{9D8B030D-6E8A-4147-A177-3AD203B41FA5}">
                      <a16:colId xmlns:a16="http://schemas.microsoft.com/office/drawing/2014/main" val="2846595069"/>
                    </a:ext>
                  </a:extLst>
                </a:gridCol>
                <a:gridCol w="2945693">
                  <a:extLst>
                    <a:ext uri="{9D8B030D-6E8A-4147-A177-3AD203B41FA5}">
                      <a16:colId xmlns:a16="http://schemas.microsoft.com/office/drawing/2014/main" val="1592659446"/>
                    </a:ext>
                  </a:extLst>
                </a:gridCol>
                <a:gridCol w="1157090">
                  <a:extLst>
                    <a:ext uri="{9D8B030D-6E8A-4147-A177-3AD203B41FA5}">
                      <a16:colId xmlns:a16="http://schemas.microsoft.com/office/drawing/2014/main" val="1232324491"/>
                    </a:ext>
                  </a:extLst>
                </a:gridCol>
                <a:gridCol w="1161165">
                  <a:extLst>
                    <a:ext uri="{9D8B030D-6E8A-4147-A177-3AD203B41FA5}">
                      <a16:colId xmlns:a16="http://schemas.microsoft.com/office/drawing/2014/main" val="3513343121"/>
                    </a:ext>
                  </a:extLst>
                </a:gridCol>
              </a:tblGrid>
              <a:tr h="26473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</a:t>
                      </a:r>
                    </a:p>
                  </a:txBody>
                  <a:tcPr marL="7999" marR="7999" marT="799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Debit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Crédit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014548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00006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Affranchissement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1 292,72 €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76505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Impression bulletin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1 974,50 €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529264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00012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Enveloppes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41,23 €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631373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0013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Fournitures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464,40 €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459120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0017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Hebergement site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71,86 €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958627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0018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Frais téléphonique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96,78 €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09719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0020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Frais CCP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253,40 €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225623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0022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Assurances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813465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0024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Achat boutique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3 390,97 €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257438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0025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Cotisations à d'autres associations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291,00 €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485310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0027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Salon (emplacement)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439,08 €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897696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0037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Pays de Loire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685,96 €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405030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0047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RETROMOBILE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2 195,00 €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352408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0049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Dépenses diverses (salon)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297,01 €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508877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0050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Frais divers (bureau)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504,04 €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488753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0055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SOLOGNE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942,46 €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958935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0059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RHONE ALPES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1 157,08 €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650769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0061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PAS DE CALAIS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547,73 €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490108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0040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ASSEMBLEE GENERALE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337,70 €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488619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0060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BOURGOGNE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675,10 €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030762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0062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AMBOISE 50 ANS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40 069,60 €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447935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0064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ARDENAISE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293,61 €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624483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0067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 MEHAREE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177,23 €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285258"/>
                  </a:ext>
                </a:extLst>
              </a:tr>
              <a:tr h="25213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0014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Cartes Adhèrents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316,80 €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484603"/>
                  </a:ext>
                </a:extLst>
              </a:tr>
              <a:tr h="26473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614567"/>
                  </a:ext>
                </a:extLst>
              </a:tr>
              <a:tr h="27734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999" marR="7999" marT="799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56 602,26 €</a:t>
                      </a:r>
                    </a:p>
                  </a:txBody>
                  <a:tcPr marL="7999" marR="7999" marT="79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413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36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68675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32522" y="1686754"/>
            <a:ext cx="12192000" cy="5171246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sz="3600" b="1" dirty="0"/>
          </a:p>
          <a:p>
            <a:endParaRPr lang="fr-FR" sz="3600" b="1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A0001F9-B6F4-4827-B896-4D95F8AC1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18663"/>
              </p:ext>
            </p:extLst>
          </p:nvPr>
        </p:nvGraphicFramePr>
        <p:xfrm>
          <a:off x="1828800" y="291548"/>
          <a:ext cx="6699250" cy="5338518"/>
        </p:xfrm>
        <a:graphic>
          <a:graphicData uri="http://schemas.openxmlformats.org/drawingml/2006/table">
            <a:tbl>
              <a:tblPr/>
              <a:tblGrid>
                <a:gridCol w="1049491">
                  <a:extLst>
                    <a:ext uri="{9D8B030D-6E8A-4147-A177-3AD203B41FA5}">
                      <a16:colId xmlns:a16="http://schemas.microsoft.com/office/drawing/2014/main" val="4148478189"/>
                    </a:ext>
                  </a:extLst>
                </a:gridCol>
                <a:gridCol w="3161591">
                  <a:extLst>
                    <a:ext uri="{9D8B030D-6E8A-4147-A177-3AD203B41FA5}">
                      <a16:colId xmlns:a16="http://schemas.microsoft.com/office/drawing/2014/main" val="2435546098"/>
                    </a:ext>
                  </a:extLst>
                </a:gridCol>
                <a:gridCol w="1241898">
                  <a:extLst>
                    <a:ext uri="{9D8B030D-6E8A-4147-A177-3AD203B41FA5}">
                      <a16:colId xmlns:a16="http://schemas.microsoft.com/office/drawing/2014/main" val="2396579826"/>
                    </a:ext>
                  </a:extLst>
                </a:gridCol>
                <a:gridCol w="1246270">
                  <a:extLst>
                    <a:ext uri="{9D8B030D-6E8A-4147-A177-3AD203B41FA5}">
                      <a16:colId xmlns:a16="http://schemas.microsoft.com/office/drawing/2014/main" val="3864645269"/>
                    </a:ext>
                  </a:extLst>
                </a:gridCol>
              </a:tblGrid>
              <a:tr h="3278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Débit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Crédit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258563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Adhésion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10 740,00 €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410147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Vente Boutique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478,60 €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76000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ASSEMBLEE GENERALE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919424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DON/SPONSOR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889177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 Pays de Loire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374963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Boutique retromobile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3 505,90 €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679402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 SOLOGNE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06117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 PAS DE CALAIS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850039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RHONE ALPES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1 422,00 €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479333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BOURGOGNE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602144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 Amboise 50 Ans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46 714,40 €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377185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Ardenaise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967437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Méharée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583651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"771000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Produits </a:t>
                      </a:r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exeptionnels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77,85 €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072281"/>
                  </a:ext>
                </a:extLst>
              </a:tr>
              <a:tr h="312194"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563761"/>
                  </a:ext>
                </a:extLst>
              </a:tr>
              <a:tr h="327804"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71 682,75 €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69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79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68675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5775" y="1686754"/>
            <a:ext cx="12192000" cy="5171246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sz="3600" b="1" dirty="0"/>
          </a:p>
          <a:p>
            <a:endParaRPr lang="fr-FR" sz="3600" b="1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F9DAD31-EC14-49BB-82E4-6400539C5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34092"/>
              </p:ext>
            </p:extLst>
          </p:nvPr>
        </p:nvGraphicFramePr>
        <p:xfrm>
          <a:off x="3591339" y="79514"/>
          <a:ext cx="6096000" cy="6740825"/>
        </p:xfrm>
        <a:graphic>
          <a:graphicData uri="http://schemas.openxmlformats.org/drawingml/2006/table">
            <a:tbl>
              <a:tblPr/>
              <a:tblGrid>
                <a:gridCol w="2637276">
                  <a:extLst>
                    <a:ext uri="{9D8B030D-6E8A-4147-A177-3AD203B41FA5}">
                      <a16:colId xmlns:a16="http://schemas.microsoft.com/office/drawing/2014/main" val="153381175"/>
                    </a:ext>
                  </a:extLst>
                </a:gridCol>
                <a:gridCol w="1152908">
                  <a:extLst>
                    <a:ext uri="{9D8B030D-6E8A-4147-A177-3AD203B41FA5}">
                      <a16:colId xmlns:a16="http://schemas.microsoft.com/office/drawing/2014/main" val="1306589798"/>
                    </a:ext>
                  </a:extLst>
                </a:gridCol>
                <a:gridCol w="1152908">
                  <a:extLst>
                    <a:ext uri="{9D8B030D-6E8A-4147-A177-3AD203B41FA5}">
                      <a16:colId xmlns:a16="http://schemas.microsoft.com/office/drawing/2014/main" val="427891950"/>
                    </a:ext>
                  </a:extLst>
                </a:gridCol>
                <a:gridCol w="1152908">
                  <a:extLst>
                    <a:ext uri="{9D8B030D-6E8A-4147-A177-3AD203B41FA5}">
                      <a16:colId xmlns:a16="http://schemas.microsoft.com/office/drawing/2014/main" val="1069886113"/>
                    </a:ext>
                  </a:extLst>
                </a:gridCol>
              </a:tblGrid>
              <a:tr h="3025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Résultat hors Amboise</a:t>
                      </a:r>
                    </a:p>
                  </a:txBody>
                  <a:tcPr marL="9141" marR="9141" marT="91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98876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Exercice N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064012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Cotisation annuelle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15 740,00 €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291,00 €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15 449,00 €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374962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Salon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2 634,08 €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-2 634,08 €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167711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Sortie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5 136,00 €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4 479,17 €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656,83 €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21353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Bulletin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3 308,45 €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-3 308,45 €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682106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Assurance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-87,00 €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408732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Bancaire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77,85 €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253,40 €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-175,55 €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322859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Boutique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3 984,50 €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3 390,97 €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593,53 €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353743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Assemblée Générale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30,00 €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337,70 €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-307,70 €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005606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Frais Fonctionnement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949,84 €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-949,84 €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879085"/>
                  </a:ext>
                </a:extLst>
              </a:tr>
              <a:tr h="4676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Frais Représentation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801,05 €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-801,05 €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4662711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724100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Exercice hors Amboise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24 968,35 €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16 532,66 €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8 435,69 €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54550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13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Amboise 50 Ans</a:t>
                      </a:r>
                    </a:p>
                    <a:p>
                      <a:pPr algn="l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Exercice N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48087"/>
                  </a:ext>
                </a:extLst>
              </a:tr>
              <a:tr h="4676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Amboise 50 Ans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46 714,40 €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40 069,60 €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6 644,80 €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525208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1" marR="9141" marT="91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30740"/>
                  </a:ext>
                </a:extLst>
              </a:tr>
              <a:tr h="30257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Résultat 2018 avec Amboise</a:t>
                      </a:r>
                    </a:p>
                  </a:txBody>
                  <a:tcPr marL="9141" marR="9141" marT="91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Exercice N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896933"/>
                  </a:ext>
                </a:extLst>
              </a:tr>
              <a:tr h="4676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Resultat 2018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71 682,75 €</a:t>
                      </a:r>
                    </a:p>
                  </a:txBody>
                  <a:tcPr marL="9141" marR="9141" marT="91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56 602,26 €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15 080,49 €</a:t>
                      </a:r>
                    </a:p>
                  </a:txBody>
                  <a:tcPr marL="9141" marR="9141" marT="91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700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46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68675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5775" y="1686754"/>
            <a:ext cx="12192000" cy="5171246"/>
          </a:xfrm>
          <a:solidFill>
            <a:srgbClr val="FFC000"/>
          </a:solidFill>
        </p:spPr>
        <p:txBody>
          <a:bodyPr/>
          <a:lstStyle/>
          <a:p>
            <a:endParaRPr lang="fr-FR" dirty="0"/>
          </a:p>
          <a:p>
            <a:endParaRPr lang="fr-FR" sz="3600" b="1" dirty="0"/>
          </a:p>
          <a:p>
            <a:endParaRPr lang="fr-FR" sz="3600" b="1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07E3A9D-DC00-4488-8716-EA24F716C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074548"/>
              </p:ext>
            </p:extLst>
          </p:nvPr>
        </p:nvGraphicFramePr>
        <p:xfrm>
          <a:off x="543339" y="516835"/>
          <a:ext cx="9925879" cy="5671932"/>
        </p:xfrm>
        <a:graphic>
          <a:graphicData uri="http://schemas.openxmlformats.org/drawingml/2006/table">
            <a:tbl>
              <a:tblPr/>
              <a:tblGrid>
                <a:gridCol w="3051946">
                  <a:extLst>
                    <a:ext uri="{9D8B030D-6E8A-4147-A177-3AD203B41FA5}">
                      <a16:colId xmlns:a16="http://schemas.microsoft.com/office/drawing/2014/main" val="3292000570"/>
                    </a:ext>
                  </a:extLst>
                </a:gridCol>
                <a:gridCol w="2291311">
                  <a:extLst>
                    <a:ext uri="{9D8B030D-6E8A-4147-A177-3AD203B41FA5}">
                      <a16:colId xmlns:a16="http://schemas.microsoft.com/office/drawing/2014/main" val="1555966163"/>
                    </a:ext>
                  </a:extLst>
                </a:gridCol>
                <a:gridCol w="2291311">
                  <a:extLst>
                    <a:ext uri="{9D8B030D-6E8A-4147-A177-3AD203B41FA5}">
                      <a16:colId xmlns:a16="http://schemas.microsoft.com/office/drawing/2014/main" val="3755252450"/>
                    </a:ext>
                  </a:extLst>
                </a:gridCol>
                <a:gridCol w="2291311">
                  <a:extLst>
                    <a:ext uri="{9D8B030D-6E8A-4147-A177-3AD203B41FA5}">
                      <a16:colId xmlns:a16="http://schemas.microsoft.com/office/drawing/2014/main" val="3073660205"/>
                    </a:ext>
                  </a:extLst>
                </a:gridCol>
              </a:tblGrid>
              <a:tr h="583875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Recette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Résultat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931820"/>
                  </a:ext>
                </a:extLst>
              </a:tr>
              <a:tr h="556072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Pays de Loire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685,96 €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324,04 €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4797"/>
                  </a:ext>
                </a:extLst>
              </a:tr>
              <a:tr h="556072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Sologne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942,46 €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-48,46 €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327655"/>
                  </a:ext>
                </a:extLst>
              </a:tr>
              <a:tr h="556072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 de  Calais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547,73 €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-80,73 €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452385"/>
                  </a:ext>
                </a:extLst>
              </a:tr>
              <a:tr h="556072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Rhône Alpes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1 422,00 €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1 157,08 €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264,92 €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241088"/>
                  </a:ext>
                </a:extLst>
              </a:tr>
              <a:tr h="556072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Bourgogne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675,10 €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057446"/>
                  </a:ext>
                </a:extLst>
              </a:tr>
              <a:tr h="556072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Ardennaise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293,61 €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8,39 €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886837"/>
                  </a:ext>
                </a:extLst>
              </a:tr>
              <a:tr h="556072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Méharée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177,23 €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76,77 €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743737"/>
                  </a:ext>
                </a:extLst>
              </a:tr>
              <a:tr h="583875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018106"/>
                  </a:ext>
                </a:extLst>
              </a:tr>
              <a:tr h="611678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5 136,00 €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4 479,17 €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656,83 €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5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38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D1FAA-E6A3-4972-A697-DBABC90ED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5709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MCDF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F392E-8FB3-45F6-80BA-B00C1FE27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70922"/>
            <a:ext cx="12192000" cy="4287078"/>
          </a:xfrm>
          <a:solidFill>
            <a:srgbClr val="FFC000"/>
          </a:solidFill>
        </p:spPr>
        <p:txBody>
          <a:bodyPr/>
          <a:lstStyle/>
          <a:p>
            <a:r>
              <a:rPr lang="fr-FR" sz="3600" b="1" dirty="0"/>
              <a:t>Rapport Activité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3600" b="1" dirty="0"/>
              <a:t>Sorties Antennes de plus en plus nombreuses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3600" b="1" dirty="0"/>
              <a:t>Activité soutenue sur les réseaux sociaux et le Forum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3600" b="1" dirty="0"/>
              <a:t>Mise en place d’une nouvelle équipe pour le Bulletin</a:t>
            </a:r>
          </a:p>
          <a:p>
            <a:pPr algn="l"/>
            <a:endParaRPr lang="fr-FR" sz="36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400" b="1" dirty="0"/>
              <a:t>Grand Succès des 50 Ans de la Méhari</a:t>
            </a:r>
            <a:endParaRPr lang="fr-FR" sz="36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fr-FR" sz="3600" b="1" dirty="0"/>
          </a:p>
          <a:p>
            <a:endParaRPr lang="fr-FR" sz="3600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99CCF4-DCE6-4333-AD18-EF9B6A761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844" y="212036"/>
            <a:ext cx="5768750" cy="14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0683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682</Words>
  <Application>Microsoft Office PowerPoint</Application>
  <PresentationFormat>Grand écran</PresentationFormat>
  <Paragraphs>363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   MCDF</vt:lpstr>
      <vt:lpstr>   MCDF</vt:lpstr>
      <vt:lpstr>   MCDF</vt:lpstr>
      <vt:lpstr>   </vt:lpstr>
      <vt:lpstr>   </vt:lpstr>
      <vt:lpstr>   </vt:lpstr>
      <vt:lpstr>   </vt:lpstr>
      <vt:lpstr>   </vt:lpstr>
      <vt:lpstr>   MCDF</vt:lpstr>
      <vt:lpstr>   MCDF</vt:lpstr>
      <vt:lpstr>   MCDF</vt:lpstr>
      <vt:lpstr>   MCDF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MCDF</dc:title>
  <dc:creator>annie</dc:creator>
  <cp:lastModifiedBy>annie</cp:lastModifiedBy>
  <cp:revision>23</cp:revision>
  <cp:lastPrinted>2019-01-24T09:32:44Z</cp:lastPrinted>
  <dcterms:created xsi:type="dcterms:W3CDTF">2019-01-07T14:28:43Z</dcterms:created>
  <dcterms:modified xsi:type="dcterms:W3CDTF">2019-01-26T08:39:41Z</dcterms:modified>
</cp:coreProperties>
</file>