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7104063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ECA2B8-A67E-4EDC-AF22-3AE9B64393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C28C1DE-4764-4CC1-8E8B-C546B43CEE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64CBEC8-928D-49A9-96BB-2C926E3AA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9F8AE-164E-49B7-9DA4-EAE3B2CBA422}" type="datetimeFigureOut">
              <a:rPr lang="fr-FR" smtClean="0"/>
              <a:t>22/12/2018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356CF23-2F1E-46CF-8DB3-16495EA1C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B91E0AC-65D2-4157-9BC7-4487F014E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BADAF-8694-4419-BEE0-BB51CBD87A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2475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5C12A0-4AA9-4FBD-A61E-0BF9AA507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8C05C50-17ED-45F0-ABD5-8B065EB0EE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ECC9596-D682-486D-A3FA-1F6C7E216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9F8AE-164E-49B7-9DA4-EAE3B2CBA422}" type="datetimeFigureOut">
              <a:rPr lang="fr-FR" smtClean="0"/>
              <a:t>22/12/2018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DF8466A-B013-4B00-924F-D37D684FF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B97AAF-BCD4-41DF-97CD-6818B4793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BADAF-8694-4419-BEE0-BB51CBD87A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2881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1CDF374-0E2E-4E51-927B-79B7DFF69F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A09A8A8-BEE8-4262-B111-DAA0BAF644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9D4E7FA-7FBD-48A3-9407-A0D63ABB6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9F8AE-164E-49B7-9DA4-EAE3B2CBA422}" type="datetimeFigureOut">
              <a:rPr lang="fr-FR" smtClean="0"/>
              <a:t>22/12/2018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EE3C44E-B01D-4386-A797-F94D32054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16CF259-44B5-40D0-9135-2252F1D55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BADAF-8694-4419-BEE0-BB51CBD87A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8491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BDFE75-C18F-440A-BBDB-1A7400960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E1F5843-0FA5-466A-BB35-0C3DE577F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438226-AD9F-4932-92EA-A56D08586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9F8AE-164E-49B7-9DA4-EAE3B2CBA422}" type="datetimeFigureOut">
              <a:rPr lang="fr-FR" smtClean="0"/>
              <a:t>22/12/2018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EE432AE-A60B-4B2D-9523-095F14509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20E5BA7-5798-4A93-A5AB-4924FE564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BADAF-8694-4419-BEE0-BB51CBD87A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7320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B34254-D98D-4AF9-A2B2-FEFDA644B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45604F1-5801-4FA0-896D-DBCA792241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2065321-9997-43DB-8965-EBC18986D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9F8AE-164E-49B7-9DA4-EAE3B2CBA422}" type="datetimeFigureOut">
              <a:rPr lang="fr-FR" smtClean="0"/>
              <a:t>22/12/2018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E6849B1-45DE-485A-B449-428DAC4BC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B378FF9-2A10-4A3E-8467-7B8BBE47E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BADAF-8694-4419-BEE0-BB51CBD87A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6187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28F7F4-77E8-4851-B6ED-E68EA129E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26E525A-442E-4D50-9671-21732C9F79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009767E-025F-41B8-97D3-12D730A05E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9FC459C-44D8-4EFB-8120-8FFD8B0CB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9F8AE-164E-49B7-9DA4-EAE3B2CBA422}" type="datetimeFigureOut">
              <a:rPr lang="fr-FR" smtClean="0"/>
              <a:t>22/12/2018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F5DA636-BF12-4757-9E0C-95CAEB92C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2E567F9-8F67-4F74-BFC6-EA2144FFE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BADAF-8694-4419-BEE0-BB51CBD87A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4432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45B9AB-E16A-4C5B-919C-E6A33F783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06807F0-0E88-40B1-8D8E-C681EA030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60007ED-3A57-4D26-A4A4-C66347BF59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4E5CC04-0DE5-45D2-9B37-8522072977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E6361FD-DD31-4376-ABFE-941C2DCCAC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3B7CFE0-9483-4CF4-9F9A-C60FB721D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9F8AE-164E-49B7-9DA4-EAE3B2CBA422}" type="datetimeFigureOut">
              <a:rPr lang="fr-FR" smtClean="0"/>
              <a:t>22/12/2018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F97268C-3C13-4522-A1B0-964F7EB7C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A0BBB62-BE79-4C78-AAEC-1EEF68A75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BADAF-8694-4419-BEE0-BB51CBD87A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4276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472BD2-1A97-4D49-B1A8-953AE5D6D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E012D2A-8C4E-4C9C-820A-99602C2D0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9F8AE-164E-49B7-9DA4-EAE3B2CBA422}" type="datetimeFigureOut">
              <a:rPr lang="fr-FR" smtClean="0"/>
              <a:t>22/12/2018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9C30F66-A4E1-4461-A2BB-4DE8D19BD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01CDA61-5687-427A-969C-877D67209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BADAF-8694-4419-BEE0-BB51CBD87A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1129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593D2C3-D715-4400-81DE-CE9391881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9F8AE-164E-49B7-9DA4-EAE3B2CBA422}" type="datetimeFigureOut">
              <a:rPr lang="fr-FR" smtClean="0"/>
              <a:t>22/12/2018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4744852-931E-4763-BF4C-615E69B59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B7D21DA-7C36-49E1-944B-5EA3C257B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BADAF-8694-4419-BEE0-BB51CBD87A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33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09DCFB-9A96-4764-B086-0208400D9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52340F9-437D-4D32-ACB4-E3DE9DED1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1B68939-7316-4F62-89A1-E44B5B6990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12D9CBD-DEBF-46B6-B0CF-5BB5744D1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9F8AE-164E-49B7-9DA4-EAE3B2CBA422}" type="datetimeFigureOut">
              <a:rPr lang="fr-FR" smtClean="0"/>
              <a:t>22/12/2018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4B4E600-ED9F-4E0B-839F-642CC75A8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42ED09C-B110-4836-B62C-B207129E1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BADAF-8694-4419-BEE0-BB51CBD87A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4976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E89ED9-56ED-40F6-A0D3-164EFFAEF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32D8A13-E54F-414B-8DEA-CB27DBF48D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CF26B79-46BA-4947-AF53-0F092DB971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F7524C8-8F9C-4FD3-9715-2ECBD900D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9F8AE-164E-49B7-9DA4-EAE3B2CBA422}" type="datetimeFigureOut">
              <a:rPr lang="fr-FR" smtClean="0"/>
              <a:t>22/12/2018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F5B01D-BBC3-4F44-AB6F-3F1C24557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7C1977A-E88D-47BA-98B3-A1250ECC0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BADAF-8694-4419-BEE0-BB51CBD87A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7241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EBB35DD-CEB4-4EDC-B1CD-D34E80236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6F8A816-6C02-4341-B4BD-EA9B4795D7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2220DF8-6033-4269-AE2A-2819C0E59A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9F8AE-164E-49B7-9DA4-EAE3B2CBA422}" type="datetimeFigureOut">
              <a:rPr lang="fr-FR" smtClean="0"/>
              <a:t>22/12/2018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ED0E7C6-03CB-4909-BFAF-8CFBE95A5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3B5052A-08BE-4BD7-8357-B953FEEC03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BADAF-8694-4419-BEE0-BB51CBD87A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0948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8D1FAA-E6A3-4972-A697-DBABC90EDA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570922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br>
              <a:rPr lang="fr-FR" dirty="0"/>
            </a:br>
            <a:r>
              <a:rPr lang="fr-FR" dirty="0"/>
              <a:t>Statuts du MCDF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B6F392E-8FB3-45F6-80BA-B00C1FE27D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570922"/>
            <a:ext cx="12192000" cy="4287078"/>
          </a:xfrm>
          <a:solidFill>
            <a:srgbClr val="FFC000"/>
          </a:solidFill>
        </p:spPr>
        <p:txBody>
          <a:bodyPr/>
          <a:lstStyle/>
          <a:p>
            <a:endParaRPr lang="fr-FR" dirty="0"/>
          </a:p>
          <a:p>
            <a:r>
              <a:rPr lang="fr-FR" dirty="0"/>
              <a:t>Assemblée Générale Extraordinaire </a:t>
            </a:r>
          </a:p>
          <a:p>
            <a:r>
              <a:rPr lang="fr-FR" dirty="0"/>
              <a:t>26 Janvier 2019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E99CCF4-DCE6-4333-AD18-EF9B6A7618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6844" y="212036"/>
            <a:ext cx="5768750" cy="1474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6523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8D1FAA-E6A3-4972-A697-DBABC90EDA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570922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br>
              <a:rPr lang="fr-FR" dirty="0"/>
            </a:br>
            <a:r>
              <a:rPr lang="fr-FR" dirty="0"/>
              <a:t>Statuts du MCDF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B6F392E-8FB3-45F6-80BA-B00C1FE27D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570922"/>
            <a:ext cx="12192000" cy="4287078"/>
          </a:xfrm>
          <a:solidFill>
            <a:srgbClr val="FFC000"/>
          </a:solidFill>
        </p:spPr>
        <p:txBody>
          <a:bodyPr>
            <a:normAutofit lnSpcReduction="10000"/>
          </a:bodyPr>
          <a:lstStyle/>
          <a:p>
            <a:endParaRPr lang="fr-FR" dirty="0"/>
          </a:p>
          <a:p>
            <a:pPr lvl="5" algn="l"/>
            <a:r>
              <a:rPr lang="fr-FR" sz="4400" b="1" cap="all" dirty="0"/>
              <a:t>Article 8.2 Assemblées générales </a:t>
            </a:r>
          </a:p>
          <a:p>
            <a:pPr lvl="2" algn="l"/>
            <a:r>
              <a:rPr lang="fr-FR" sz="2400" b="1" cap="all" dirty="0"/>
              <a:t>Article 8.2.1 Assemblées Générales ordinaires</a:t>
            </a:r>
          </a:p>
          <a:p>
            <a:pPr lvl="2" algn="l"/>
            <a:r>
              <a:rPr lang="fr-FR" sz="2400" b="1" cap="all" dirty="0"/>
              <a:t>	</a:t>
            </a:r>
            <a:r>
              <a:rPr lang="fr-FR" b="1" cap="all" dirty="0"/>
              <a:t>périodicité systématique annuelle sur convocation du bureau</a:t>
            </a:r>
          </a:p>
          <a:p>
            <a:pPr lvl="2" algn="l"/>
            <a:r>
              <a:rPr lang="fr-FR" b="1" cap="all" dirty="0"/>
              <a:t>                  Election du Conseil d’administration et gestion courante</a:t>
            </a:r>
          </a:p>
          <a:p>
            <a:pPr lvl="2" algn="l"/>
            <a:r>
              <a:rPr lang="fr-FR" sz="2400" b="1" cap="all" dirty="0"/>
              <a:t>Article 8.2.2 Assemblées Générales extraordinaires</a:t>
            </a:r>
          </a:p>
          <a:p>
            <a:pPr lvl="4" algn="l"/>
            <a:r>
              <a:rPr lang="fr-FR" sz="1800" b="1" cap="all" dirty="0"/>
              <a:t>sur convocation du président ou de six membres</a:t>
            </a:r>
          </a:p>
          <a:p>
            <a:pPr lvl="4" algn="l"/>
            <a:r>
              <a:rPr lang="fr-FR" sz="1800" b="1" cap="all" dirty="0"/>
              <a:t> Seule entité pouvant valider des modifications statuaires sur convocation du bureau</a:t>
            </a:r>
          </a:p>
          <a:p>
            <a:pPr lvl="2" algn="l"/>
            <a:r>
              <a:rPr lang="fr-FR" sz="2400" b="1" cap="all" dirty="0"/>
              <a:t>Quorum</a:t>
            </a:r>
          </a:p>
          <a:p>
            <a:pPr lvl="2" algn="l"/>
            <a:r>
              <a:rPr lang="fr-FR" sz="2400" b="1" cap="all" dirty="0"/>
              <a:t>	</a:t>
            </a:r>
            <a:r>
              <a:rPr lang="fr-FR" b="1" cap="all" dirty="0"/>
              <a:t>Quorum de 1/3 des membres et re-convocation d’une AG en cas d’échec</a:t>
            </a:r>
          </a:p>
          <a:p>
            <a:pPr lvl="2" algn="l"/>
            <a:r>
              <a:rPr lang="fr-FR" b="1" cap="all" dirty="0"/>
              <a:t>	La seconde AG est dispensée des règles du quorum</a:t>
            </a:r>
          </a:p>
          <a:p>
            <a:pPr lvl="2" algn="l"/>
            <a:endParaRPr lang="fr-FR" b="1" cap="all" dirty="0"/>
          </a:p>
          <a:p>
            <a:pPr lvl="2" algn="l"/>
            <a:endParaRPr lang="fr-FR" b="1" cap="all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E99CCF4-DCE6-4333-AD18-EF9B6A7618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6844" y="212036"/>
            <a:ext cx="5768750" cy="1474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7158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8D1FAA-E6A3-4972-A697-DBABC90EDA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570922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br>
              <a:rPr lang="fr-FR" dirty="0"/>
            </a:br>
            <a:r>
              <a:rPr lang="fr-FR" dirty="0"/>
              <a:t>Statuts du MCDF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B6F392E-8FB3-45F6-80BA-B00C1FE27D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570922"/>
            <a:ext cx="12192000" cy="4287078"/>
          </a:xfrm>
          <a:solidFill>
            <a:srgbClr val="FFC000"/>
          </a:solidFill>
        </p:spPr>
        <p:txBody>
          <a:bodyPr>
            <a:normAutofit/>
          </a:bodyPr>
          <a:lstStyle/>
          <a:p>
            <a:endParaRPr lang="fr-FR" dirty="0"/>
          </a:p>
          <a:p>
            <a:pPr lvl="5" algn="l"/>
            <a:r>
              <a:rPr lang="fr-FR" sz="4400" b="1" cap="all" dirty="0"/>
              <a:t>Article 9 Mise en sommeil</a:t>
            </a:r>
          </a:p>
          <a:p>
            <a:pPr lvl="5" algn="l"/>
            <a:r>
              <a:rPr lang="fr-FR" sz="4400" b="1" cap="all" dirty="0"/>
              <a:t>Article 10 dissolution</a:t>
            </a:r>
          </a:p>
          <a:p>
            <a:pPr lvl="2" algn="l"/>
            <a:endParaRPr lang="fr-FR" b="1" cap="all" dirty="0"/>
          </a:p>
          <a:p>
            <a:pPr lvl="2" algn="l"/>
            <a:endParaRPr lang="fr-FR" b="1" cap="all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E99CCF4-DCE6-4333-AD18-EF9B6A7618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6844" y="212036"/>
            <a:ext cx="5768750" cy="1474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1887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8D1FAA-E6A3-4972-A697-DBABC90EDA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570922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br>
              <a:rPr lang="fr-FR" dirty="0"/>
            </a:br>
            <a:r>
              <a:rPr lang="fr-FR" dirty="0"/>
              <a:t>Statuts du MCDF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B6F392E-8FB3-45F6-80BA-B00C1FE27D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570922"/>
            <a:ext cx="12192000" cy="4287078"/>
          </a:xfrm>
          <a:solidFill>
            <a:srgbClr val="FFC000"/>
          </a:solidFill>
        </p:spPr>
        <p:txBody>
          <a:bodyPr>
            <a:normAutofit fontScale="85000" lnSpcReduction="20000"/>
          </a:bodyPr>
          <a:lstStyle/>
          <a:p>
            <a:endParaRPr lang="fr-FR" dirty="0"/>
          </a:p>
          <a:p>
            <a:pPr lvl="5" algn="l"/>
            <a:r>
              <a:rPr lang="fr-FR" sz="4400" b="1" cap="all" dirty="0"/>
              <a:t>Mise en sommeil</a:t>
            </a:r>
          </a:p>
          <a:p>
            <a:pPr lvl="2" algn="l"/>
            <a:r>
              <a:rPr lang="fr-FR" sz="2400" b="1" cap="all" dirty="0"/>
              <a:t>Définition</a:t>
            </a:r>
          </a:p>
          <a:p>
            <a:pPr lvl="2" algn="l"/>
            <a:r>
              <a:rPr lang="fr-FR" b="1" cap="all" dirty="0"/>
              <a:t>Lorsque une association se trouve dans l’incapacité d’assurer sa gestion, elle peut se déclarer en sommeil pour une durée déterminée</a:t>
            </a:r>
          </a:p>
          <a:p>
            <a:pPr lvl="2" algn="l"/>
            <a:r>
              <a:rPr lang="fr-FR" b="1" cap="all" dirty="0"/>
              <a:t>  	La mise en sommeil est déclarée par le Président sortant auprès</a:t>
            </a:r>
          </a:p>
          <a:p>
            <a:pPr lvl="2" algn="l"/>
            <a:r>
              <a:rPr lang="fr-FR" b="1" cap="all" dirty="0"/>
              <a:t>		-Administration (préfecture)</a:t>
            </a:r>
          </a:p>
          <a:p>
            <a:pPr lvl="2" algn="l"/>
            <a:r>
              <a:rPr lang="fr-FR" b="1" cap="all" dirty="0"/>
              <a:t>		-Etablissement financier</a:t>
            </a:r>
          </a:p>
          <a:p>
            <a:pPr lvl="2" algn="l"/>
            <a:r>
              <a:rPr lang="fr-FR" b="1" cap="all" dirty="0"/>
              <a:t>		-Tout partenaire</a:t>
            </a:r>
          </a:p>
          <a:p>
            <a:pPr lvl="2" algn="l"/>
            <a:endParaRPr lang="fr-FR" b="1" cap="all" dirty="0"/>
          </a:p>
          <a:p>
            <a:pPr lvl="2" algn="l"/>
            <a:r>
              <a:rPr lang="fr-FR" sz="2400" b="1" cap="all" dirty="0"/>
              <a:t>Effets</a:t>
            </a:r>
          </a:p>
          <a:p>
            <a:pPr lvl="2" algn="l"/>
            <a:r>
              <a:rPr lang="fr-FR" sz="1800" b="1" cap="all" dirty="0"/>
              <a:t>L’association doit cesser toute activité</a:t>
            </a:r>
          </a:p>
          <a:p>
            <a:pPr lvl="4" algn="l"/>
            <a:r>
              <a:rPr lang="fr-FR" sz="1800" b="1" cap="all" dirty="0"/>
              <a:t>	Sortie</a:t>
            </a:r>
          </a:p>
          <a:p>
            <a:pPr lvl="4" algn="l"/>
            <a:r>
              <a:rPr lang="fr-FR" sz="1800" b="1" cap="all" dirty="0"/>
              <a:t>	Manifestation</a:t>
            </a:r>
          </a:p>
          <a:p>
            <a:pPr lvl="4" algn="l"/>
            <a:r>
              <a:rPr lang="fr-FR" sz="1800" b="1" cap="all" dirty="0"/>
              <a:t>	Communication</a:t>
            </a:r>
          </a:p>
          <a:p>
            <a:pPr lvl="2" algn="l"/>
            <a:r>
              <a:rPr lang="fr-FR" b="1" cap="all" dirty="0"/>
              <a:t>Tous les avoir de l’association sont gelés</a:t>
            </a:r>
          </a:p>
          <a:p>
            <a:pPr lvl="2" algn="l"/>
            <a:r>
              <a:rPr lang="fr-FR" b="1" cap="all" dirty="0"/>
              <a:t>La responsabilité pénale reste celle du président sortant</a:t>
            </a:r>
          </a:p>
          <a:p>
            <a:pPr lvl="2" algn="l"/>
            <a:endParaRPr lang="fr-FR" b="1" cap="all" dirty="0"/>
          </a:p>
          <a:p>
            <a:pPr lvl="2" algn="l"/>
            <a:endParaRPr lang="fr-FR" b="1" cap="all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E99CCF4-DCE6-4333-AD18-EF9B6A7618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6844" y="212036"/>
            <a:ext cx="5768750" cy="1474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5598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8D1FAA-E6A3-4972-A697-DBABC90EDA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570922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br>
              <a:rPr lang="fr-FR" dirty="0"/>
            </a:br>
            <a:r>
              <a:rPr lang="fr-FR" dirty="0"/>
              <a:t>Statuts du MCDF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D53369D4-1772-428F-804C-3F1C5AAF66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7775" y="3274535"/>
            <a:ext cx="5104762" cy="3371429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E5BD1F2D-AFF6-4F3A-AF49-6AAE557AE9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3619" y="2968487"/>
            <a:ext cx="5104762" cy="2756452"/>
          </a:xfrm>
          <a:prstGeom prst="rect">
            <a:avLst/>
          </a:prstGeom>
        </p:spPr>
      </p:pic>
      <p:sp>
        <p:nvSpPr>
          <p:cNvPr id="3" name="Sous-titre 2">
            <a:extLst>
              <a:ext uri="{FF2B5EF4-FFF2-40B4-BE49-F238E27FC236}">
                <a16:creationId xmlns:a16="http://schemas.microsoft.com/office/drawing/2014/main" id="{2B6F392E-8FB3-45F6-80BA-B00C1FE27D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570922"/>
            <a:ext cx="12192000" cy="4287078"/>
          </a:xfrm>
          <a:solidFill>
            <a:srgbClr val="FFC000"/>
          </a:solidFill>
        </p:spPr>
        <p:txBody>
          <a:bodyPr/>
          <a:lstStyle/>
          <a:p>
            <a:endParaRPr lang="fr-FR" dirty="0"/>
          </a:p>
          <a:p>
            <a:endParaRPr lang="fr-FR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123CBF8A-08AB-4AB7-92D0-A265C08A62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0761" y="92765"/>
            <a:ext cx="7078775" cy="6765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819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8D1FAA-E6A3-4972-A697-DBABC90EDA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570922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br>
              <a:rPr lang="fr-FR" dirty="0"/>
            </a:br>
            <a:r>
              <a:rPr lang="fr-FR" dirty="0"/>
              <a:t>Statuts du MCDF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B6F392E-8FB3-45F6-80BA-B00C1FE27D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570922"/>
            <a:ext cx="12192000" cy="4287078"/>
          </a:xfrm>
          <a:solidFill>
            <a:srgbClr val="FFC000"/>
          </a:solidFill>
        </p:spPr>
        <p:txBody>
          <a:bodyPr>
            <a:normAutofit/>
          </a:bodyPr>
          <a:lstStyle/>
          <a:p>
            <a:endParaRPr lang="fr-FR" dirty="0"/>
          </a:p>
          <a:p>
            <a:pPr lvl="5" algn="l"/>
            <a:r>
              <a:rPr lang="fr-FR" sz="4400" b="1" cap="all" dirty="0"/>
              <a:t>Article 10 dissolution</a:t>
            </a:r>
          </a:p>
          <a:p>
            <a:pPr lvl="5" algn="l"/>
            <a:endParaRPr lang="fr-FR" sz="4400" b="1" cap="all" dirty="0"/>
          </a:p>
          <a:p>
            <a:pPr lvl="2" algn="l"/>
            <a:r>
              <a:rPr lang="fr-FR" b="1" cap="all" dirty="0"/>
              <a:t>Désignation de liquidateur(s) </a:t>
            </a:r>
          </a:p>
          <a:p>
            <a:pPr lvl="2" algn="l"/>
            <a:r>
              <a:rPr lang="fr-FR" b="1" cap="all" dirty="0"/>
              <a:t>Cession des avoir à l’amicale Citroën DS de France</a:t>
            </a:r>
          </a:p>
          <a:p>
            <a:pPr lvl="2" algn="l"/>
            <a:endParaRPr lang="fr-FR" b="1" cap="all" dirty="0"/>
          </a:p>
          <a:p>
            <a:pPr lvl="2" algn="l"/>
            <a:endParaRPr lang="fr-FR" b="1" cap="all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E99CCF4-DCE6-4333-AD18-EF9B6A7618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6844" y="212036"/>
            <a:ext cx="5768750" cy="1474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7175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8D1FAA-E6A3-4972-A697-DBABC90EDA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570922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br>
              <a:rPr lang="fr-FR" dirty="0"/>
            </a:br>
            <a:r>
              <a:rPr lang="fr-FR" dirty="0"/>
              <a:t>Statuts du MCDF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B6F392E-8FB3-45F6-80BA-B00C1FE27D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570922"/>
            <a:ext cx="12192000" cy="4287078"/>
          </a:xfrm>
          <a:solidFill>
            <a:srgbClr val="FFC000"/>
          </a:solidFill>
        </p:spPr>
        <p:txBody>
          <a:bodyPr>
            <a:normAutofit fontScale="92500" lnSpcReduction="10000"/>
          </a:bodyPr>
          <a:lstStyle/>
          <a:p>
            <a:endParaRPr lang="fr-FR" dirty="0"/>
          </a:p>
          <a:p>
            <a:pPr lvl="5" algn="l"/>
            <a:r>
              <a:rPr lang="fr-FR" sz="4400" b="1" cap="all" dirty="0"/>
              <a:t>Article 11 règlement intérieur</a:t>
            </a:r>
          </a:p>
          <a:p>
            <a:pPr lvl="5" algn="l"/>
            <a:endParaRPr lang="fr-FR" sz="4400" b="1" cap="all" dirty="0"/>
          </a:p>
          <a:p>
            <a:pPr lvl="2" algn="l"/>
            <a:r>
              <a:rPr lang="fr-FR" b="1" cap="all" dirty="0"/>
              <a:t>Définie par le conseil d’administration et validé en assemblée générale ordinaire, il définie entre autre</a:t>
            </a:r>
          </a:p>
          <a:p>
            <a:pPr lvl="2" algn="l"/>
            <a:endParaRPr lang="fr-FR" b="1" cap="all" dirty="0"/>
          </a:p>
          <a:p>
            <a:pPr lvl="0"/>
            <a:r>
              <a:rPr lang="fr-FR" dirty="0"/>
              <a:t>Le fonctionnement des antennes régionales,</a:t>
            </a:r>
          </a:p>
          <a:p>
            <a:pPr lvl="0"/>
            <a:r>
              <a:rPr lang="fr-FR" dirty="0"/>
              <a:t>L’organisation des sorties réalisées sous l’égide MCDF,</a:t>
            </a:r>
          </a:p>
          <a:p>
            <a:pPr lvl="0"/>
            <a:r>
              <a:rPr lang="fr-FR" dirty="0"/>
              <a:t>Les règles d’utilisation des moyens informatiques et de communication,</a:t>
            </a:r>
          </a:p>
          <a:p>
            <a:pPr lvl="0"/>
            <a:r>
              <a:rPr lang="fr-FR" dirty="0"/>
              <a:t>La tenue du registre.</a:t>
            </a:r>
          </a:p>
          <a:p>
            <a:pPr lvl="0"/>
            <a:r>
              <a:rPr lang="fr-FR" dirty="0"/>
              <a:t>Les règles de bonne conduite des adhérents.</a:t>
            </a:r>
          </a:p>
          <a:p>
            <a:pPr lvl="2" algn="l"/>
            <a:endParaRPr lang="fr-FR" b="1" cap="all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E99CCF4-DCE6-4333-AD18-EF9B6A7618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6844" y="212036"/>
            <a:ext cx="5768750" cy="1474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4634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8D1FAA-E6A3-4972-A697-DBABC90EDA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570922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br>
              <a:rPr lang="fr-FR" dirty="0"/>
            </a:br>
            <a:r>
              <a:rPr lang="fr-FR" dirty="0"/>
              <a:t>Statuts du MCDF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B6F392E-8FB3-45F6-80BA-B00C1FE27D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570922"/>
            <a:ext cx="12192000" cy="4287078"/>
          </a:xfrm>
          <a:solidFill>
            <a:srgbClr val="FFC000"/>
          </a:solidFill>
        </p:spPr>
        <p:txBody>
          <a:bodyPr>
            <a:normAutofit/>
          </a:bodyPr>
          <a:lstStyle/>
          <a:p>
            <a:endParaRPr lang="fr-FR" dirty="0"/>
          </a:p>
          <a:p>
            <a:pPr lvl="5" algn="l"/>
            <a:r>
              <a:rPr lang="fr-FR" sz="4400" b="1" cap="all" dirty="0"/>
              <a:t>Questions réponses</a:t>
            </a:r>
          </a:p>
          <a:p>
            <a:pPr lvl="5" algn="l"/>
            <a:endParaRPr lang="fr-FR" sz="4400" b="1" cap="all" dirty="0"/>
          </a:p>
          <a:p>
            <a:pPr lvl="5" algn="l"/>
            <a:r>
              <a:rPr lang="fr-FR" sz="4400" b="1" cap="all" dirty="0"/>
              <a:t>Validation</a:t>
            </a:r>
          </a:p>
          <a:p>
            <a:pPr lvl="2" algn="l"/>
            <a:endParaRPr lang="fr-FR" b="1" cap="all" dirty="0"/>
          </a:p>
          <a:p>
            <a:pPr lvl="2" algn="l"/>
            <a:endParaRPr lang="fr-FR" b="1" cap="all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E99CCF4-DCE6-4333-AD18-EF9B6A7618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6844" y="212036"/>
            <a:ext cx="5768750" cy="1474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2964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8D1FAA-E6A3-4972-A697-DBABC90EDA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747741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br>
              <a:rPr lang="fr-FR" dirty="0"/>
            </a:b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B6F392E-8FB3-45F6-80BA-B00C1FE27D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747741"/>
            <a:ext cx="12192000" cy="5110259"/>
          </a:xfrm>
          <a:solidFill>
            <a:srgbClr val="FFC000"/>
          </a:solidFill>
        </p:spPr>
        <p:txBody>
          <a:bodyPr>
            <a:normAutofit/>
          </a:bodyPr>
          <a:lstStyle/>
          <a:p>
            <a:pPr lvl="1" algn="l"/>
            <a:r>
              <a:rPr lang="fr-FR" sz="3600" b="1" cap="all" dirty="0"/>
              <a:t>      Conseil administration et bureau initiaux</a:t>
            </a:r>
          </a:p>
          <a:p>
            <a:pPr lvl="2" algn="l"/>
            <a:endParaRPr lang="fr-FR" b="1" cap="all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E99CCF4-DCE6-4333-AD18-EF9B6A7618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6844" y="212036"/>
            <a:ext cx="5768750" cy="1474718"/>
          </a:xfrm>
          <a:prstGeom prst="rect">
            <a:avLst/>
          </a:prstGeom>
        </p:spPr>
      </p:pic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9444F2FE-8F3D-48F9-8949-4F7D009A91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698140"/>
              </p:ext>
            </p:extLst>
          </p:nvPr>
        </p:nvGraphicFramePr>
        <p:xfrm>
          <a:off x="596349" y="2356458"/>
          <a:ext cx="11343860" cy="445008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3352799">
                  <a:extLst>
                    <a:ext uri="{9D8B030D-6E8A-4147-A177-3AD203B41FA5}">
                      <a16:colId xmlns:a16="http://schemas.microsoft.com/office/drawing/2014/main" val="821130981"/>
                    </a:ext>
                  </a:extLst>
                </a:gridCol>
                <a:gridCol w="2809461">
                  <a:extLst>
                    <a:ext uri="{9D8B030D-6E8A-4147-A177-3AD203B41FA5}">
                      <a16:colId xmlns:a16="http://schemas.microsoft.com/office/drawing/2014/main" val="1438064836"/>
                    </a:ext>
                  </a:extLst>
                </a:gridCol>
                <a:gridCol w="3591339">
                  <a:extLst>
                    <a:ext uri="{9D8B030D-6E8A-4147-A177-3AD203B41FA5}">
                      <a16:colId xmlns:a16="http://schemas.microsoft.com/office/drawing/2014/main" val="1161788634"/>
                    </a:ext>
                  </a:extLst>
                </a:gridCol>
                <a:gridCol w="1590261">
                  <a:extLst>
                    <a:ext uri="{9D8B030D-6E8A-4147-A177-3AD203B41FA5}">
                      <a16:colId xmlns:a16="http://schemas.microsoft.com/office/drawing/2014/main" val="17974540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06862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Nom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Prénom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Bureau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Durée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9451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Président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9169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Vice Président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ans</a:t>
                      </a:r>
                      <a:endParaRPr kumimoji="0" lang="fr-F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6247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Trésorier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ans</a:t>
                      </a:r>
                      <a:endParaRPr kumimoji="0" lang="fr-F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5315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Vice Trésorier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ans</a:t>
                      </a:r>
                      <a:endParaRPr kumimoji="0" lang="fr-F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6668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Secrétaire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ans</a:t>
                      </a:r>
                      <a:endParaRPr kumimoji="0" lang="fr-F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072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Vice Secrétaire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ans</a:t>
                      </a:r>
                      <a:endParaRPr kumimoji="0" lang="fr-F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77751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ans</a:t>
                      </a:r>
                      <a:endParaRPr kumimoji="0" lang="fr-F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083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ans</a:t>
                      </a:r>
                      <a:endParaRPr kumimoji="0" lang="fr-F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791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ans</a:t>
                      </a:r>
                      <a:endParaRPr kumimoji="0" lang="fr-F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40097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1441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70406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8D1FAA-E6A3-4972-A697-DBABC90EDA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570922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br>
              <a:rPr lang="fr-FR" dirty="0"/>
            </a:br>
            <a:r>
              <a:rPr lang="fr-FR" dirty="0"/>
              <a:t>Statuts du MCDF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B6F392E-8FB3-45F6-80BA-B00C1FE27D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570922"/>
            <a:ext cx="12192000" cy="4287078"/>
          </a:xfrm>
          <a:solidFill>
            <a:srgbClr val="FFC000"/>
          </a:solidFill>
        </p:spPr>
        <p:txBody>
          <a:bodyPr>
            <a:normAutofit/>
          </a:bodyPr>
          <a:lstStyle/>
          <a:p>
            <a:endParaRPr lang="fr-FR" dirty="0"/>
          </a:p>
          <a:p>
            <a:pPr lvl="5" algn="l"/>
            <a:endParaRPr lang="fr-FR" sz="4400" b="1" cap="all" dirty="0"/>
          </a:p>
          <a:p>
            <a:pPr lvl="5" algn="l"/>
            <a:r>
              <a:rPr lang="fr-FR" sz="4400" b="1" cap="all" dirty="0"/>
              <a:t>Validation</a:t>
            </a:r>
          </a:p>
          <a:p>
            <a:pPr lvl="2" algn="l"/>
            <a:endParaRPr lang="fr-FR" b="1" cap="all" dirty="0"/>
          </a:p>
          <a:p>
            <a:pPr lvl="2" algn="l"/>
            <a:endParaRPr lang="fr-FR" b="1" cap="all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E99CCF4-DCE6-4333-AD18-EF9B6A7618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6844" y="212036"/>
            <a:ext cx="5768750" cy="1474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0650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8D1FAA-E6A3-4972-A697-DBABC90EDA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570922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br>
              <a:rPr lang="fr-FR" dirty="0"/>
            </a:br>
            <a:r>
              <a:rPr lang="fr-FR" dirty="0"/>
              <a:t>Statuts du MCDF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B6F392E-8FB3-45F6-80BA-B00C1FE27D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570922"/>
            <a:ext cx="12192000" cy="4287078"/>
          </a:xfrm>
          <a:solidFill>
            <a:srgbClr val="FFC000"/>
          </a:solidFill>
        </p:spPr>
        <p:txBody>
          <a:bodyPr>
            <a:normAutofit/>
          </a:bodyPr>
          <a:lstStyle/>
          <a:p>
            <a:endParaRPr lang="fr-FR" dirty="0"/>
          </a:p>
          <a:p>
            <a:pPr lvl="5" algn="l"/>
            <a:endParaRPr lang="fr-FR" sz="4400" b="1" cap="all" dirty="0"/>
          </a:p>
          <a:p>
            <a:pPr lvl="5" algn="l"/>
            <a:r>
              <a:rPr lang="fr-FR" sz="4400" b="1" cap="all"/>
              <a:t>Merci !</a:t>
            </a:r>
            <a:endParaRPr lang="fr-FR" sz="4400" b="1" cap="all" dirty="0"/>
          </a:p>
          <a:p>
            <a:pPr lvl="2" algn="l"/>
            <a:endParaRPr lang="fr-FR" b="1" cap="all" dirty="0"/>
          </a:p>
          <a:p>
            <a:pPr lvl="2" algn="l"/>
            <a:endParaRPr lang="fr-FR" b="1" cap="all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E99CCF4-DCE6-4333-AD18-EF9B6A7618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6844" y="212036"/>
            <a:ext cx="5768750" cy="1474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924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8D1FAA-E6A3-4972-A697-DBABC90EDA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570922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br>
              <a:rPr lang="fr-FR" dirty="0"/>
            </a:br>
            <a:r>
              <a:rPr lang="fr-FR" dirty="0"/>
              <a:t>Statuts du MCDF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B6F392E-8FB3-45F6-80BA-B00C1FE27D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570922"/>
            <a:ext cx="12192000" cy="4287078"/>
          </a:xfrm>
          <a:solidFill>
            <a:srgbClr val="FFC000"/>
          </a:solidFill>
        </p:spPr>
        <p:txBody>
          <a:bodyPr>
            <a:normAutofit/>
          </a:bodyPr>
          <a:lstStyle/>
          <a:p>
            <a:pPr lvl="5" algn="l"/>
            <a:r>
              <a:rPr lang="fr-FR" sz="4400" b="1" cap="all" dirty="0"/>
              <a:t>			pourquoi ? </a:t>
            </a:r>
          </a:p>
          <a:p>
            <a:pPr lvl="1" algn="l"/>
            <a:r>
              <a:rPr lang="fr-FR" b="1" cap="all" dirty="0"/>
              <a:t>Les statuts actuels datent de la création du MCDF en 1992. Devant</a:t>
            </a:r>
          </a:p>
          <a:p>
            <a:pPr lvl="1" algn="l"/>
            <a:endParaRPr lang="fr-FR" b="1" cap="all" dirty="0"/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fr-FR" b="1" cap="all" dirty="0"/>
              <a:t>Le Nombre croissant de membres voulant jouer un rôle actif dans l’association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fr-FR" b="1" cap="all" dirty="0"/>
              <a:t>La croissance du nombre d’adhérents et la zone géographique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fr-FR" b="1" cap="all" dirty="0"/>
              <a:t>La diversification des activités (antennes, salons, voyages …)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fr-FR" b="1" cap="all" dirty="0"/>
              <a:t>L’évolution des moyens de communications  (papier et informatique)</a:t>
            </a:r>
          </a:p>
          <a:p>
            <a:pPr lvl="2" algn="l"/>
            <a:endParaRPr lang="fr-FR" b="1" cap="all" dirty="0"/>
          </a:p>
          <a:p>
            <a:pPr lvl="1" algn="l"/>
            <a:r>
              <a:rPr lang="fr-FR" b="1" cap="all" dirty="0"/>
              <a:t>Nous conduisent a revoir les statuts de l’association afin de </a:t>
            </a:r>
          </a:p>
          <a:p>
            <a:pPr lvl="1" algn="l"/>
            <a:endParaRPr lang="fr-FR" b="1" cap="all" dirty="0"/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fr-FR" b="1" cap="all" dirty="0"/>
              <a:t>Clarifier et formaliser le fonctionnement actuel de l’association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fr-FR" b="1" cap="all" dirty="0"/>
              <a:t>De doter l’association d’une structure transparente et pérenne 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fr-FR" b="1" cap="all" dirty="0"/>
          </a:p>
          <a:p>
            <a:pPr lvl="1" algn="l"/>
            <a:endParaRPr lang="fr-FR" b="1" cap="all" dirty="0"/>
          </a:p>
          <a:p>
            <a:pPr lvl="1" algn="l"/>
            <a:endParaRPr lang="fr-FR" b="1" cap="all" dirty="0"/>
          </a:p>
          <a:p>
            <a:pPr lvl="1" algn="l"/>
            <a:endParaRPr lang="fr-FR" b="1" cap="all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E99CCF4-DCE6-4333-AD18-EF9B6A7618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6844" y="212036"/>
            <a:ext cx="5768750" cy="1474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888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8D1FAA-E6A3-4972-A697-DBABC90EDA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570922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br>
              <a:rPr lang="fr-FR" dirty="0"/>
            </a:br>
            <a:r>
              <a:rPr lang="fr-FR" dirty="0"/>
              <a:t>Statuts du MCDF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B6F392E-8FB3-45F6-80BA-B00C1FE27D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570922"/>
            <a:ext cx="12192000" cy="4287078"/>
          </a:xfrm>
          <a:solidFill>
            <a:srgbClr val="FFC000"/>
          </a:solidFill>
        </p:spPr>
        <p:txBody>
          <a:bodyPr/>
          <a:lstStyle/>
          <a:p>
            <a:endParaRPr lang="fr-FR" dirty="0"/>
          </a:p>
          <a:p>
            <a:pPr lvl="8" algn="l"/>
            <a:r>
              <a:rPr lang="fr-FR" sz="4400" b="1" cap="all" dirty="0"/>
              <a:t>Identification</a:t>
            </a:r>
          </a:p>
          <a:p>
            <a:pPr lvl="8" algn="l"/>
            <a:r>
              <a:rPr lang="fr-FR" sz="2800" b="1" cap="all" dirty="0"/>
              <a:t>ARTICLE 1 : FORME</a:t>
            </a:r>
          </a:p>
          <a:p>
            <a:pPr lvl="8" algn="l"/>
            <a:r>
              <a:rPr lang="fr-FR" sz="2800" b="1" cap="all" dirty="0"/>
              <a:t>ARTICLE 2 : DENOMINATION SOCIALE</a:t>
            </a:r>
          </a:p>
          <a:p>
            <a:pPr lvl="8" algn="l"/>
            <a:r>
              <a:rPr lang="fr-FR" sz="2800" b="1" cap="all" dirty="0"/>
              <a:t>ARTICLE 3 : OBJET ET REALISATION DE L'OBJET	</a:t>
            </a:r>
          </a:p>
          <a:p>
            <a:pPr lvl="8" algn="l"/>
            <a:r>
              <a:rPr lang="fr-FR" sz="2800" b="1" cap="all" dirty="0"/>
              <a:t>ARTICLE 4 : DUREE 	</a:t>
            </a:r>
          </a:p>
          <a:p>
            <a:pPr lvl="8" algn="l"/>
            <a:r>
              <a:rPr lang="fr-FR" sz="2800" b="1" cap="all" dirty="0"/>
              <a:t>ARTICLE 5 : SIEGE SOCIAL</a:t>
            </a:r>
          </a:p>
          <a:p>
            <a:pPr lvl="8" algn="l"/>
            <a:r>
              <a:rPr lang="fr-FR" sz="2800" b="1" cap="all" dirty="0"/>
              <a:t>ARTICLE 6 : Membres</a:t>
            </a:r>
          </a:p>
          <a:p>
            <a:pPr lvl="8" algn="l"/>
            <a:r>
              <a:rPr lang="fr-FR" sz="2800" b="1" cap="all" dirty="0"/>
              <a:t>ARTICLE 7 : RESSOURCES</a:t>
            </a:r>
            <a:r>
              <a:rPr lang="fr-FR" b="1" cap="all" dirty="0"/>
              <a:t>	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E99CCF4-DCE6-4333-AD18-EF9B6A7618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6844" y="212036"/>
            <a:ext cx="5768750" cy="1474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68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8D1FAA-E6A3-4972-A697-DBABC90EDA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570922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br>
              <a:rPr lang="fr-FR" dirty="0"/>
            </a:br>
            <a:r>
              <a:rPr lang="fr-FR" dirty="0"/>
              <a:t>Statuts du MCDF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B6F392E-8FB3-45F6-80BA-B00C1FE27D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570922"/>
            <a:ext cx="12192000" cy="4287078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fr-FR" dirty="0"/>
              <a:t>Association loi 1901 sans limite de durée</a:t>
            </a:r>
          </a:p>
          <a:p>
            <a:pPr algn="l"/>
            <a:r>
              <a:rPr lang="fr-FR" dirty="0"/>
              <a:t>L'objet de l'association est inchangé </a:t>
            </a:r>
          </a:p>
          <a:p>
            <a:pPr algn="l"/>
            <a:r>
              <a:rPr lang="fr-FR" dirty="0"/>
              <a:t>Localisée à 64270 PUYOO</a:t>
            </a:r>
          </a:p>
          <a:p>
            <a:pPr algn="l"/>
            <a:r>
              <a:rPr lang="fr-FR" dirty="0"/>
              <a:t>Membres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dirty="0"/>
              <a:t>Membres Actifs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dirty="0"/>
              <a:t>Membres d’Honneurs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dirty="0"/>
              <a:t>Membres Bienfaiteurs</a:t>
            </a:r>
          </a:p>
          <a:p>
            <a:pPr algn="l"/>
            <a:r>
              <a:rPr lang="fr-FR" dirty="0"/>
              <a:t>Ressources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dirty="0"/>
              <a:t>Cotisations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dirty="0"/>
              <a:t>Boutiques et articles dérivées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dirty="0"/>
              <a:t>Dons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E99CCF4-DCE6-4333-AD18-EF9B6A7618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6844" y="212036"/>
            <a:ext cx="5768750" cy="1474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55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8D1FAA-E6A3-4972-A697-DBABC90EDA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570922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br>
              <a:rPr lang="fr-FR" dirty="0"/>
            </a:br>
            <a:r>
              <a:rPr lang="fr-FR" dirty="0"/>
              <a:t>Statuts du MCDF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B6F392E-8FB3-45F6-80BA-B00C1FE27D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570922"/>
            <a:ext cx="12192000" cy="4287078"/>
          </a:xfrm>
          <a:solidFill>
            <a:srgbClr val="FFC000"/>
          </a:solidFill>
        </p:spPr>
        <p:txBody>
          <a:bodyPr/>
          <a:lstStyle/>
          <a:p>
            <a:endParaRPr lang="fr-FR" dirty="0"/>
          </a:p>
          <a:p>
            <a:pPr lvl="8" algn="l"/>
            <a:r>
              <a:rPr lang="fr-FR" sz="4400" b="1" cap="all" dirty="0"/>
              <a:t>Fonctionnement</a:t>
            </a:r>
          </a:p>
          <a:p>
            <a:pPr lvl="8" algn="l"/>
            <a:endParaRPr lang="fr-FR" sz="4400" b="1" cap="all" dirty="0"/>
          </a:p>
          <a:p>
            <a:pPr lvl="8" algn="l"/>
            <a:r>
              <a:rPr lang="fr-FR" sz="2800" i="1" dirty="0"/>
              <a:t>Article 8.1.1 Le Conseil d'Administration</a:t>
            </a:r>
          </a:p>
          <a:p>
            <a:pPr lvl="8" algn="l"/>
            <a:r>
              <a:rPr lang="fr-FR" sz="2800" i="1" dirty="0"/>
              <a:t>Article 8.1.2 Le Bureau </a:t>
            </a:r>
          </a:p>
          <a:p>
            <a:pPr lvl="8" algn="l"/>
            <a:r>
              <a:rPr lang="fr-FR" sz="2800" i="1" dirty="0"/>
              <a:t>Article 8.1.3 Chargés de mission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E99CCF4-DCE6-4333-AD18-EF9B6A7618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6844" y="212036"/>
            <a:ext cx="5768750" cy="1474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57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8D1FAA-E6A3-4972-A697-DBABC90EDA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570922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br>
              <a:rPr lang="fr-FR" dirty="0"/>
            </a:br>
            <a:r>
              <a:rPr lang="fr-FR" dirty="0"/>
              <a:t>Statuts du MCDF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D53369D4-1772-428F-804C-3F1C5AAF66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7775" y="3274535"/>
            <a:ext cx="5104762" cy="3371429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E5BD1F2D-AFF6-4F3A-AF49-6AAE557AE9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3619" y="2968487"/>
            <a:ext cx="5104762" cy="2756452"/>
          </a:xfrm>
          <a:prstGeom prst="rect">
            <a:avLst/>
          </a:prstGeom>
        </p:spPr>
      </p:pic>
      <p:sp>
        <p:nvSpPr>
          <p:cNvPr id="3" name="Sous-titre 2">
            <a:extLst>
              <a:ext uri="{FF2B5EF4-FFF2-40B4-BE49-F238E27FC236}">
                <a16:creationId xmlns:a16="http://schemas.microsoft.com/office/drawing/2014/main" id="{2B6F392E-8FB3-45F6-80BA-B00C1FE27D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570922"/>
            <a:ext cx="12192000" cy="4287078"/>
          </a:xfrm>
          <a:solidFill>
            <a:srgbClr val="FFC000"/>
          </a:solidFill>
        </p:spPr>
        <p:txBody>
          <a:bodyPr/>
          <a:lstStyle/>
          <a:p>
            <a:endParaRPr lang="fr-FR" dirty="0"/>
          </a:p>
          <a:p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2CD6E3B-039A-48D0-8BC0-1230B72309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283" y="437323"/>
            <a:ext cx="9723848" cy="642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463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8D1FAA-E6A3-4972-A697-DBABC90EDA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570922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br>
              <a:rPr lang="fr-FR" dirty="0"/>
            </a:br>
            <a:r>
              <a:rPr lang="fr-FR" dirty="0"/>
              <a:t>Statuts du MCDF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B6F392E-8FB3-45F6-80BA-B00C1FE27D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570922"/>
            <a:ext cx="12192000" cy="4287078"/>
          </a:xfrm>
          <a:solidFill>
            <a:srgbClr val="FFC000"/>
          </a:solidFill>
        </p:spPr>
        <p:txBody>
          <a:bodyPr/>
          <a:lstStyle/>
          <a:p>
            <a:pPr lvl="4" algn="l"/>
            <a:r>
              <a:rPr lang="fr-FR" sz="4400" b="1" dirty="0"/>
              <a:t>Article 8.1.1</a:t>
            </a:r>
            <a:r>
              <a:rPr lang="fr-FR" sz="4400" b="1" cap="all" dirty="0"/>
              <a:t> Conseil d’administration</a:t>
            </a:r>
          </a:p>
          <a:p>
            <a:pPr lvl="8" algn="l"/>
            <a:endParaRPr lang="fr-FR" sz="4400" b="1" cap="all" dirty="0"/>
          </a:p>
          <a:p>
            <a:pPr lvl="2" algn="l"/>
            <a:r>
              <a:rPr lang="fr-FR" sz="2400" b="1" cap="all" dirty="0"/>
              <a:t>10  Membres élus par les membres lors des Assemblées Générales ordinaires</a:t>
            </a:r>
          </a:p>
          <a:p>
            <a:pPr lvl="2" algn="l"/>
            <a:r>
              <a:rPr lang="fr-FR" sz="2400" b="1" cap="all" dirty="0"/>
              <a:t>Renouvellement par tiers : mandat de 3 ans renouvelable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E99CCF4-DCE6-4333-AD18-EF9B6A7618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6844" y="212036"/>
            <a:ext cx="5768750" cy="1474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1497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8D1FAA-E6A3-4972-A697-DBABC90EDA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570922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br>
              <a:rPr lang="fr-FR" dirty="0"/>
            </a:br>
            <a:r>
              <a:rPr lang="fr-FR" dirty="0"/>
              <a:t>Statuts du MCDF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B6F392E-8FB3-45F6-80BA-B00C1FE27D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570922"/>
            <a:ext cx="12192000" cy="4287078"/>
          </a:xfrm>
          <a:solidFill>
            <a:srgbClr val="FFC000"/>
          </a:solidFill>
        </p:spPr>
        <p:txBody>
          <a:bodyPr/>
          <a:lstStyle/>
          <a:p>
            <a:endParaRPr lang="fr-FR" dirty="0"/>
          </a:p>
          <a:p>
            <a:pPr lvl="8" algn="l"/>
            <a:r>
              <a:rPr lang="fr-FR" sz="4400" b="1" cap="all" dirty="0"/>
              <a:t>Bureau</a:t>
            </a:r>
          </a:p>
          <a:p>
            <a:pPr marL="1257300" lvl="2" indent="-342900" algn="l">
              <a:buFontTx/>
              <a:buChar char="-"/>
            </a:pPr>
            <a:r>
              <a:rPr lang="fr-FR" sz="2400" b="1" cap="all" dirty="0"/>
              <a:t>Président</a:t>
            </a:r>
          </a:p>
          <a:p>
            <a:pPr marL="1257300" lvl="2" indent="-342900" algn="l">
              <a:buFontTx/>
              <a:buChar char="-"/>
            </a:pPr>
            <a:r>
              <a:rPr lang="fr-FR" sz="2400" b="1" cap="all" dirty="0"/>
              <a:t>Vice Président</a:t>
            </a:r>
          </a:p>
          <a:p>
            <a:pPr marL="1257300" lvl="2" indent="-342900" algn="l">
              <a:buFontTx/>
              <a:buChar char="-"/>
            </a:pPr>
            <a:r>
              <a:rPr lang="fr-FR" sz="2400" b="1" cap="all" dirty="0"/>
              <a:t>Secrétaire  et éventuellement vice secrétaire</a:t>
            </a:r>
          </a:p>
          <a:p>
            <a:pPr marL="1257300" lvl="2" indent="-342900" algn="l">
              <a:buFontTx/>
              <a:buChar char="-"/>
            </a:pPr>
            <a:r>
              <a:rPr lang="fr-FR" sz="2400" b="1" cap="all" dirty="0"/>
              <a:t>Trésorier et éventuellement vice trésorier</a:t>
            </a:r>
          </a:p>
          <a:p>
            <a:pPr marL="1257300" lvl="2" indent="-342900" algn="l">
              <a:buFontTx/>
              <a:buChar char="-"/>
            </a:pPr>
            <a:endParaRPr lang="fr-FR" sz="2400" b="1" cap="all" dirty="0"/>
          </a:p>
          <a:p>
            <a:pPr marL="1257300" lvl="2" indent="-342900" algn="l">
              <a:buFontTx/>
              <a:buChar char="-"/>
            </a:pPr>
            <a:r>
              <a:rPr lang="fr-FR" sz="2400" b="1" cap="all" dirty="0"/>
              <a:t>Possibilité de bureau restreint (Président + Trésorier) pour une période maximale de un an</a:t>
            </a:r>
          </a:p>
          <a:p>
            <a:pPr marL="1257300" lvl="2" indent="-342900" algn="l">
              <a:buFontTx/>
              <a:buChar char="-"/>
            </a:pPr>
            <a:endParaRPr lang="fr-FR" sz="2400" b="1" cap="all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E99CCF4-DCE6-4333-AD18-EF9B6A7618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6844" y="212036"/>
            <a:ext cx="5768750" cy="1474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251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8D1FAA-E6A3-4972-A697-DBABC90EDA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570922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br>
              <a:rPr lang="fr-FR" dirty="0"/>
            </a:br>
            <a:r>
              <a:rPr lang="fr-FR" dirty="0"/>
              <a:t>Statuts du MCDF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B6F392E-8FB3-45F6-80BA-B00C1FE27D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570922"/>
            <a:ext cx="12192000" cy="4287078"/>
          </a:xfrm>
          <a:solidFill>
            <a:srgbClr val="FFC000"/>
          </a:solidFill>
        </p:spPr>
        <p:txBody>
          <a:bodyPr>
            <a:normAutofit lnSpcReduction="10000"/>
          </a:bodyPr>
          <a:lstStyle/>
          <a:p>
            <a:pPr lvl="8" algn="l"/>
            <a:r>
              <a:rPr lang="fr-FR" sz="4400" b="1" cap="all" dirty="0"/>
              <a:t>Chargé de mission</a:t>
            </a:r>
          </a:p>
          <a:p>
            <a:r>
              <a:rPr lang="fr-FR" dirty="0"/>
              <a:t>Le Bureau peut nommer des chargés de missions. A titre d’exemple</a:t>
            </a:r>
          </a:p>
          <a:p>
            <a:pPr lvl="0"/>
            <a:r>
              <a:rPr lang="fr-FR" dirty="0"/>
              <a:t>Responsable de la rédaction du bulletin, Responsable des réseaux sociaux,</a:t>
            </a:r>
          </a:p>
          <a:p>
            <a:pPr lvl="0"/>
            <a:r>
              <a:rPr lang="fr-FR" dirty="0"/>
              <a:t>Responsable du site internet, Responsable de la boutique,</a:t>
            </a:r>
          </a:p>
          <a:p>
            <a:pPr lvl="0"/>
            <a:r>
              <a:rPr lang="fr-FR" dirty="0"/>
              <a:t>Responsable de l’animation des Antennes Régionales,</a:t>
            </a:r>
          </a:p>
          <a:p>
            <a:pPr lvl="0"/>
            <a:r>
              <a:rPr lang="fr-FR" dirty="0"/>
              <a:t>Responsable de l’organisation d’une exposition particulière.</a:t>
            </a:r>
          </a:p>
          <a:p>
            <a:pPr lvl="0"/>
            <a:endParaRPr lang="fr-FR" dirty="0"/>
          </a:p>
          <a:p>
            <a:pPr lvl="0"/>
            <a:r>
              <a:rPr lang="fr-FR" dirty="0"/>
              <a:t>Les chargés de mission peuvent être ou non membre de conseil d’administration</a:t>
            </a:r>
          </a:p>
          <a:p>
            <a:pPr lvl="0"/>
            <a:r>
              <a:rPr lang="fr-FR" dirty="0"/>
              <a:t>La liste exhaustive est définie dans le règlement intérieur et remise a jour pour chaque AGO 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E99CCF4-DCE6-4333-AD18-EF9B6A7618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6844" y="212036"/>
            <a:ext cx="5768750" cy="1474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93927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1503</TotalTime>
  <Words>355</Words>
  <Application>Microsoft Office PowerPoint</Application>
  <PresentationFormat>Grand écran</PresentationFormat>
  <Paragraphs>159</Paragraphs>
  <Slides>19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Thème Office</vt:lpstr>
      <vt:lpstr>   Statuts du MCDF</vt:lpstr>
      <vt:lpstr>   Statuts du MCDF</vt:lpstr>
      <vt:lpstr>   Statuts du MCDF</vt:lpstr>
      <vt:lpstr>   Statuts du MCDF</vt:lpstr>
      <vt:lpstr>   Statuts du MCDF</vt:lpstr>
      <vt:lpstr>   Statuts du MCDF</vt:lpstr>
      <vt:lpstr>   Statuts du MCDF</vt:lpstr>
      <vt:lpstr>   Statuts du MCDF</vt:lpstr>
      <vt:lpstr>   Statuts du MCDF</vt:lpstr>
      <vt:lpstr>   Statuts du MCDF</vt:lpstr>
      <vt:lpstr>   Statuts du MCDF</vt:lpstr>
      <vt:lpstr>   Statuts du MCDF</vt:lpstr>
      <vt:lpstr>   Statuts du MCDF</vt:lpstr>
      <vt:lpstr>   Statuts du MCDF</vt:lpstr>
      <vt:lpstr>   Statuts du MCDF</vt:lpstr>
      <vt:lpstr>   Statuts du MCDF</vt:lpstr>
      <vt:lpstr>   </vt:lpstr>
      <vt:lpstr>   Statuts du MCDF</vt:lpstr>
      <vt:lpstr>   Statuts du MCDF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Statuts du MCDF</dc:title>
  <dc:creator>annie</dc:creator>
  <cp:lastModifiedBy>annie</cp:lastModifiedBy>
  <cp:revision>41</cp:revision>
  <cp:lastPrinted>2018-12-22T10:17:03Z</cp:lastPrinted>
  <dcterms:created xsi:type="dcterms:W3CDTF">2018-12-20T17:42:18Z</dcterms:created>
  <dcterms:modified xsi:type="dcterms:W3CDTF">2018-12-22T10:27:40Z</dcterms:modified>
</cp:coreProperties>
</file>