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ECA2B8-A67E-4EDC-AF22-3AE9B6439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28C1DE-4764-4CC1-8E8B-C546B43CE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4CBEC8-928D-49A9-96BB-2C926E3AA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F8AE-164E-49B7-9DA4-EAE3B2CBA422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56CF23-2F1E-46CF-8DB3-16495EA1C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91E0AC-65D2-4157-9BC7-4487F014E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ADAF-8694-4419-BEE0-BB51CBD8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47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5C12A0-4AA9-4FBD-A61E-0BF9AA507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C05C50-17ED-45F0-ABD5-8B065EB0E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CC9596-D682-486D-A3FA-1F6C7E216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F8AE-164E-49B7-9DA4-EAE3B2CBA422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F8466A-B013-4B00-924F-D37D684FF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B97AAF-BCD4-41DF-97CD-6818B4793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ADAF-8694-4419-BEE0-BB51CBD8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88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1CDF374-0E2E-4E51-927B-79B7DFF69F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A09A8A8-BEE8-4262-B111-DAA0BAF64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D4E7FA-7FBD-48A3-9407-A0D63ABB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F8AE-164E-49B7-9DA4-EAE3B2CBA422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E3C44E-B01D-4386-A797-F94D32054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6CF259-44B5-40D0-9135-2252F1D55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ADAF-8694-4419-BEE0-BB51CBD8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49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BDFE75-C18F-440A-BBDB-1A7400960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1F5843-0FA5-466A-BB35-0C3DE577F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438226-AD9F-4932-92EA-A56D08586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F8AE-164E-49B7-9DA4-EAE3B2CBA422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E432AE-A60B-4B2D-9523-095F14509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0E5BA7-5798-4A93-A5AB-4924FE564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ADAF-8694-4419-BEE0-BB51CBD8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32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B34254-D98D-4AF9-A2B2-FEFDA644B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5604F1-5801-4FA0-896D-DBCA79224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065321-9997-43DB-8965-EBC18986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F8AE-164E-49B7-9DA4-EAE3B2CBA422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6849B1-45DE-485A-B449-428DAC4BC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378FF9-2A10-4A3E-8467-7B8BBE47E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ADAF-8694-4419-BEE0-BB51CBD8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18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28F7F4-77E8-4851-B6ED-E68EA129E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6E525A-442E-4D50-9671-21732C9F7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09767E-025F-41B8-97D3-12D730A05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FC459C-44D8-4EFB-8120-8FFD8B0CB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F8AE-164E-49B7-9DA4-EAE3B2CBA422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5DA636-BF12-4757-9E0C-95CAEB92C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E567F9-8F67-4F74-BFC6-EA2144FFE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ADAF-8694-4419-BEE0-BB51CBD8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43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45B9AB-E16A-4C5B-919C-E6A33F783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6807F0-0E88-40B1-8D8E-C681EA030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0007ED-3A57-4D26-A4A4-C66347BF5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4E5CC04-0DE5-45D2-9B37-8522072977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E6361FD-DD31-4376-ABFE-941C2DCCAC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B7CFE0-9483-4CF4-9F9A-C60FB721D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F8AE-164E-49B7-9DA4-EAE3B2CBA422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F97268C-3C13-4522-A1B0-964F7EB7C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A0BBB62-BE79-4C78-AAEC-1EEF68A75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ADAF-8694-4419-BEE0-BB51CBD8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27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472BD2-1A97-4D49-B1A8-953AE5D6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012D2A-8C4E-4C9C-820A-99602C2D0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F8AE-164E-49B7-9DA4-EAE3B2CBA422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C30F66-A4E1-4461-A2BB-4DE8D19BD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01CDA61-5687-427A-969C-877D67209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ADAF-8694-4419-BEE0-BB51CBD8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12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593D2C3-D715-4400-81DE-CE939188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F8AE-164E-49B7-9DA4-EAE3B2CBA422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4744852-931E-4763-BF4C-615E69B59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7D21DA-7C36-49E1-944B-5EA3C257B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ADAF-8694-4419-BEE0-BB51CBD8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09DCFB-9A96-4764-B086-0208400D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2340F9-437D-4D32-ACB4-E3DE9DED1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B68939-7316-4F62-89A1-E44B5B699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2D9CBD-DEBF-46B6-B0CF-5BB5744D1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F8AE-164E-49B7-9DA4-EAE3B2CBA422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B4E600-ED9F-4E0B-839F-642CC75A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2ED09C-B110-4836-B62C-B207129E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ADAF-8694-4419-BEE0-BB51CBD8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97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E89ED9-56ED-40F6-A0D3-164EFFAEF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32D8A13-E54F-414B-8DEA-CB27DBF48D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CF26B79-46BA-4947-AF53-0F092DB97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7524C8-8F9C-4FD3-9715-2ECBD900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9F8AE-164E-49B7-9DA4-EAE3B2CBA422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F5B01D-BBC3-4F44-AB6F-3F1C24557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C1977A-E88D-47BA-98B3-A1250ECC0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BADAF-8694-4419-BEE0-BB51CBD8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24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EBB35DD-CEB4-4EDC-B1CD-D34E80236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F8A816-6C02-4341-B4BD-EA9B4795D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220DF8-6033-4269-AE2A-2819C0E59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9F8AE-164E-49B7-9DA4-EAE3B2CBA422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D0E7C6-03CB-4909-BFAF-8CFBE95A5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B5052A-08BE-4BD7-8357-B953FEEC0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BADAF-8694-4419-BEE0-BB51CBD87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94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/>
          <a:lstStyle/>
          <a:p>
            <a:endParaRPr lang="fr-FR" dirty="0"/>
          </a:p>
          <a:p>
            <a:r>
              <a:rPr lang="fr-FR" dirty="0"/>
              <a:t>Assemblée Générale Extraordinaire </a:t>
            </a:r>
          </a:p>
          <a:p>
            <a:r>
              <a:rPr lang="fr-FR" dirty="0"/>
              <a:t>26 Janvier 2019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52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endParaRPr lang="fr-FR" dirty="0"/>
          </a:p>
          <a:p>
            <a:pPr lvl="5" algn="l"/>
            <a:r>
              <a:rPr lang="fr-FR" sz="4400" b="1" cap="all" dirty="0"/>
              <a:t>Article 8.2 Assemblées générales </a:t>
            </a:r>
          </a:p>
          <a:p>
            <a:pPr lvl="2" algn="l"/>
            <a:r>
              <a:rPr lang="fr-FR" sz="2400" b="1" cap="all" dirty="0"/>
              <a:t>Article 8.2.1 Assemblées Générales ordinaires</a:t>
            </a:r>
          </a:p>
          <a:p>
            <a:pPr lvl="2" algn="l"/>
            <a:r>
              <a:rPr lang="fr-FR" sz="2400" b="1" cap="all" dirty="0"/>
              <a:t>	</a:t>
            </a:r>
            <a:r>
              <a:rPr lang="fr-FR" b="1" cap="all" dirty="0"/>
              <a:t>périodicité systématique annuelle sur convocation du bureau</a:t>
            </a:r>
          </a:p>
          <a:p>
            <a:pPr lvl="2" algn="l"/>
            <a:r>
              <a:rPr lang="fr-FR" b="1" cap="all" dirty="0"/>
              <a:t>                  Election du Conseil d’administration et gestion courante</a:t>
            </a:r>
          </a:p>
          <a:p>
            <a:pPr lvl="2" algn="l"/>
            <a:r>
              <a:rPr lang="fr-FR" sz="2400" b="1" cap="all" dirty="0"/>
              <a:t>Article 8.2.2 Assemblées Générales extraordinaires</a:t>
            </a:r>
          </a:p>
          <a:p>
            <a:pPr lvl="4" algn="l"/>
            <a:r>
              <a:rPr lang="fr-FR" sz="1800" b="1" cap="all" dirty="0"/>
              <a:t>sur convocation du président ou de six membres</a:t>
            </a:r>
          </a:p>
          <a:p>
            <a:pPr lvl="4" algn="l"/>
            <a:r>
              <a:rPr lang="fr-FR" sz="1800" b="1" cap="all" dirty="0"/>
              <a:t> Seule entité pouvant valider des modifications statuaires sur convocation du bureau</a:t>
            </a:r>
          </a:p>
          <a:p>
            <a:pPr lvl="2" algn="l"/>
            <a:r>
              <a:rPr lang="fr-FR" sz="2400" b="1" cap="all" dirty="0"/>
              <a:t>Quorum</a:t>
            </a:r>
          </a:p>
          <a:p>
            <a:pPr lvl="2" algn="l"/>
            <a:r>
              <a:rPr lang="fr-FR" sz="2400" b="1" cap="all" dirty="0"/>
              <a:t>	</a:t>
            </a:r>
            <a:r>
              <a:rPr lang="fr-FR" b="1" cap="all" dirty="0"/>
              <a:t>Quorum de 1/3 des membres et re-convocation d’une AG en cas d’échec</a:t>
            </a:r>
          </a:p>
          <a:p>
            <a:pPr lvl="2" algn="l"/>
            <a:r>
              <a:rPr lang="fr-FR" b="1" cap="all" dirty="0"/>
              <a:t>	La seconde AG est dispensée des règles du quorum</a:t>
            </a:r>
          </a:p>
          <a:p>
            <a:pPr lvl="2" algn="l"/>
            <a:endParaRPr lang="fr-FR" b="1" cap="all" dirty="0"/>
          </a:p>
          <a:p>
            <a:pPr lvl="2" algn="l"/>
            <a:endParaRPr lang="fr-FR" b="1" cap="all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715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fr-FR" dirty="0"/>
          </a:p>
          <a:p>
            <a:pPr lvl="5" algn="l"/>
            <a:r>
              <a:rPr lang="fr-FR" sz="4400" b="1" cap="all" dirty="0"/>
              <a:t>Article 9 Mise en sommeil</a:t>
            </a:r>
          </a:p>
          <a:p>
            <a:pPr lvl="5" algn="l"/>
            <a:r>
              <a:rPr lang="fr-FR" sz="4400" b="1" cap="all" dirty="0"/>
              <a:t>Article 10 dissolution</a:t>
            </a:r>
          </a:p>
          <a:p>
            <a:pPr lvl="2" algn="l"/>
            <a:endParaRPr lang="fr-FR" b="1" cap="all" dirty="0"/>
          </a:p>
          <a:p>
            <a:pPr lvl="2" algn="l"/>
            <a:endParaRPr lang="fr-FR" b="1" cap="all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188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>
            <a:normAutofit fontScale="85000" lnSpcReduction="20000"/>
          </a:bodyPr>
          <a:lstStyle/>
          <a:p>
            <a:endParaRPr lang="fr-FR" dirty="0"/>
          </a:p>
          <a:p>
            <a:pPr lvl="5" algn="l"/>
            <a:r>
              <a:rPr lang="fr-FR" sz="4400" b="1" cap="all" dirty="0"/>
              <a:t>Mise en sommeil</a:t>
            </a:r>
          </a:p>
          <a:p>
            <a:pPr lvl="2" algn="l"/>
            <a:r>
              <a:rPr lang="fr-FR" sz="2400" b="1" cap="all" dirty="0"/>
              <a:t>Définition</a:t>
            </a:r>
          </a:p>
          <a:p>
            <a:pPr lvl="2" algn="l"/>
            <a:r>
              <a:rPr lang="fr-FR" b="1" cap="all" dirty="0"/>
              <a:t>Lorsque une association se trouve dans l’incapacité d’assurer sa gestion, elle peut se déclarer en sommeil pour une durée déterminée</a:t>
            </a:r>
          </a:p>
          <a:p>
            <a:pPr lvl="2" algn="l"/>
            <a:r>
              <a:rPr lang="fr-FR" b="1" cap="all" dirty="0"/>
              <a:t>  	La mise en sommeil est déclarée par le Président sortant auprès</a:t>
            </a:r>
          </a:p>
          <a:p>
            <a:pPr lvl="2" algn="l"/>
            <a:r>
              <a:rPr lang="fr-FR" b="1" cap="all" dirty="0"/>
              <a:t>		-Administration (préfecture)</a:t>
            </a:r>
          </a:p>
          <a:p>
            <a:pPr lvl="2" algn="l"/>
            <a:r>
              <a:rPr lang="fr-FR" b="1" cap="all" dirty="0"/>
              <a:t>		-Etablissement financier</a:t>
            </a:r>
          </a:p>
          <a:p>
            <a:pPr lvl="2" algn="l"/>
            <a:r>
              <a:rPr lang="fr-FR" b="1" cap="all" dirty="0"/>
              <a:t>		-Tout partenaire</a:t>
            </a:r>
          </a:p>
          <a:p>
            <a:pPr lvl="2" algn="l"/>
            <a:endParaRPr lang="fr-FR" b="1" cap="all" dirty="0"/>
          </a:p>
          <a:p>
            <a:pPr lvl="2" algn="l"/>
            <a:r>
              <a:rPr lang="fr-FR" sz="2400" b="1" cap="all" dirty="0"/>
              <a:t>Effets</a:t>
            </a:r>
          </a:p>
          <a:p>
            <a:pPr lvl="2" algn="l"/>
            <a:r>
              <a:rPr lang="fr-FR" sz="1800" b="1" cap="all" dirty="0"/>
              <a:t>L’association doit cesser toute activité</a:t>
            </a:r>
          </a:p>
          <a:p>
            <a:pPr lvl="4" algn="l"/>
            <a:r>
              <a:rPr lang="fr-FR" sz="1800" b="1" cap="all" dirty="0"/>
              <a:t>	Sortie</a:t>
            </a:r>
          </a:p>
          <a:p>
            <a:pPr lvl="4" algn="l"/>
            <a:r>
              <a:rPr lang="fr-FR" sz="1800" b="1" cap="all" dirty="0"/>
              <a:t>	Manifestation</a:t>
            </a:r>
          </a:p>
          <a:p>
            <a:pPr lvl="4" algn="l"/>
            <a:r>
              <a:rPr lang="fr-FR" sz="1800" b="1" cap="all" dirty="0"/>
              <a:t>	Communication</a:t>
            </a:r>
          </a:p>
          <a:p>
            <a:pPr lvl="2" algn="l"/>
            <a:r>
              <a:rPr lang="fr-FR" b="1" cap="all" dirty="0"/>
              <a:t>Tous les avoir de l’association sont gelés</a:t>
            </a:r>
          </a:p>
          <a:p>
            <a:pPr lvl="2" algn="l"/>
            <a:r>
              <a:rPr lang="fr-FR" b="1" cap="all" dirty="0"/>
              <a:t>La responsabilité pénale reste celle du président sortant</a:t>
            </a:r>
          </a:p>
          <a:p>
            <a:pPr lvl="2" algn="l"/>
            <a:endParaRPr lang="fr-FR" b="1" cap="all" dirty="0"/>
          </a:p>
          <a:p>
            <a:pPr lvl="2" algn="l"/>
            <a:endParaRPr lang="fr-FR" b="1" cap="all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559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53369D4-1772-428F-804C-3F1C5AAF6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7775" y="3274535"/>
            <a:ext cx="5104762" cy="337142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5BD1F2D-AFF6-4F3A-AF49-6AAE557AE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619" y="2968487"/>
            <a:ext cx="5104762" cy="2756452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/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23CBF8A-08AB-4AB7-92D0-A265C08A62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761" y="92765"/>
            <a:ext cx="7078775" cy="676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81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fr-FR" dirty="0"/>
          </a:p>
          <a:p>
            <a:pPr lvl="5" algn="l"/>
            <a:r>
              <a:rPr lang="fr-FR" sz="4400" b="1" cap="all" dirty="0"/>
              <a:t>Article 10 dissolution</a:t>
            </a:r>
          </a:p>
          <a:p>
            <a:pPr lvl="5" algn="l"/>
            <a:endParaRPr lang="fr-FR" sz="4400" b="1" cap="all" dirty="0"/>
          </a:p>
          <a:p>
            <a:pPr lvl="2" algn="l"/>
            <a:r>
              <a:rPr lang="fr-FR" b="1" cap="all" dirty="0"/>
              <a:t>Désignation de liquidateur(s) </a:t>
            </a:r>
          </a:p>
          <a:p>
            <a:pPr lvl="2" algn="l"/>
            <a:r>
              <a:rPr lang="fr-FR" b="1" cap="all" dirty="0"/>
              <a:t>Cession des avoir à l’amicale Citroën DS de France</a:t>
            </a:r>
          </a:p>
          <a:p>
            <a:pPr lvl="2" algn="l"/>
            <a:endParaRPr lang="fr-FR" b="1" cap="all" dirty="0"/>
          </a:p>
          <a:p>
            <a:pPr lvl="2" algn="l"/>
            <a:endParaRPr lang="fr-FR" b="1" cap="all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717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lvl="5" algn="l"/>
            <a:r>
              <a:rPr lang="fr-FR" sz="4400" b="1" cap="all" dirty="0"/>
              <a:t>Article 11 règlement intérieur</a:t>
            </a:r>
          </a:p>
          <a:p>
            <a:pPr lvl="5" algn="l"/>
            <a:endParaRPr lang="fr-FR" sz="4400" b="1" cap="all" dirty="0"/>
          </a:p>
          <a:p>
            <a:pPr lvl="2" algn="l"/>
            <a:r>
              <a:rPr lang="fr-FR" b="1" cap="all" dirty="0"/>
              <a:t>Définie par le conseil d’administration et validé en assemblée générale ordinaire, il définie entre autre</a:t>
            </a:r>
          </a:p>
          <a:p>
            <a:pPr lvl="2" algn="l"/>
            <a:endParaRPr lang="fr-FR" b="1" cap="all" dirty="0"/>
          </a:p>
          <a:p>
            <a:pPr lvl="0"/>
            <a:r>
              <a:rPr lang="fr-FR" dirty="0"/>
              <a:t>Le fonctionnement des antennes régionales,</a:t>
            </a:r>
          </a:p>
          <a:p>
            <a:pPr lvl="0"/>
            <a:r>
              <a:rPr lang="fr-FR" dirty="0"/>
              <a:t>L’organisation des sorties réalisées sous l’égide MCDF,</a:t>
            </a:r>
          </a:p>
          <a:p>
            <a:pPr lvl="0"/>
            <a:r>
              <a:rPr lang="fr-FR" dirty="0"/>
              <a:t>Les règles d’utilisation des moyens informatiques et de communication,</a:t>
            </a:r>
          </a:p>
          <a:p>
            <a:pPr lvl="0"/>
            <a:r>
              <a:rPr lang="fr-FR" dirty="0"/>
              <a:t>La tenue du registre.</a:t>
            </a:r>
          </a:p>
          <a:p>
            <a:pPr lvl="0"/>
            <a:r>
              <a:rPr lang="fr-FR" dirty="0"/>
              <a:t>Les règles de bonne conduite des adhérents.</a:t>
            </a:r>
          </a:p>
          <a:p>
            <a:pPr lvl="2" algn="l"/>
            <a:endParaRPr lang="fr-FR" b="1" cap="all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63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fr-FR" dirty="0"/>
          </a:p>
          <a:p>
            <a:pPr lvl="5" algn="l"/>
            <a:r>
              <a:rPr lang="fr-FR" sz="4400" b="1" cap="all" dirty="0"/>
              <a:t>Questions réponses</a:t>
            </a:r>
          </a:p>
          <a:p>
            <a:pPr lvl="5" algn="l"/>
            <a:endParaRPr lang="fr-FR" sz="4400" b="1" cap="all" dirty="0"/>
          </a:p>
          <a:p>
            <a:pPr lvl="5" algn="l"/>
            <a:r>
              <a:rPr lang="fr-FR" sz="4400" b="1" cap="all" dirty="0"/>
              <a:t>Validation</a:t>
            </a:r>
          </a:p>
          <a:p>
            <a:pPr lvl="2" algn="l"/>
            <a:endParaRPr lang="fr-FR" b="1" cap="all" dirty="0"/>
          </a:p>
          <a:p>
            <a:pPr lvl="2" algn="l"/>
            <a:endParaRPr lang="fr-FR" b="1" cap="all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296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47741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747741"/>
            <a:ext cx="12192000" cy="5110259"/>
          </a:xfrm>
          <a:solidFill>
            <a:srgbClr val="FFC000"/>
          </a:solidFill>
        </p:spPr>
        <p:txBody>
          <a:bodyPr>
            <a:normAutofit/>
          </a:bodyPr>
          <a:lstStyle/>
          <a:p>
            <a:pPr lvl="1" algn="l"/>
            <a:r>
              <a:rPr lang="fr-FR" sz="3600" b="1" cap="all" dirty="0"/>
              <a:t>      Conseil administration et bureau initiaux</a:t>
            </a:r>
          </a:p>
          <a:p>
            <a:pPr lvl="2" algn="l"/>
            <a:endParaRPr lang="fr-FR" b="1" cap="all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444F2FE-8F3D-48F9-8949-4F7D009A9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698140"/>
              </p:ext>
            </p:extLst>
          </p:nvPr>
        </p:nvGraphicFramePr>
        <p:xfrm>
          <a:off x="596349" y="2356458"/>
          <a:ext cx="11343860" cy="445008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3352799">
                  <a:extLst>
                    <a:ext uri="{9D8B030D-6E8A-4147-A177-3AD203B41FA5}">
                      <a16:colId xmlns:a16="http://schemas.microsoft.com/office/drawing/2014/main" val="821130981"/>
                    </a:ext>
                  </a:extLst>
                </a:gridCol>
                <a:gridCol w="2809461">
                  <a:extLst>
                    <a:ext uri="{9D8B030D-6E8A-4147-A177-3AD203B41FA5}">
                      <a16:colId xmlns:a16="http://schemas.microsoft.com/office/drawing/2014/main" val="1438064836"/>
                    </a:ext>
                  </a:extLst>
                </a:gridCol>
                <a:gridCol w="3591339">
                  <a:extLst>
                    <a:ext uri="{9D8B030D-6E8A-4147-A177-3AD203B41FA5}">
                      <a16:colId xmlns:a16="http://schemas.microsoft.com/office/drawing/2014/main" val="1161788634"/>
                    </a:ext>
                  </a:extLst>
                </a:gridCol>
                <a:gridCol w="1590261">
                  <a:extLst>
                    <a:ext uri="{9D8B030D-6E8A-4147-A177-3AD203B41FA5}">
                      <a16:colId xmlns:a16="http://schemas.microsoft.com/office/drawing/2014/main" val="1797454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686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Prénom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Bureau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Durée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45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Président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169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Vice Président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ans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247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Trésorier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ans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315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Vice Trésorier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ans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668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Secrétaire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ans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72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Vice Secrétaire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ans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775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ans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83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ans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791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ans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009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44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040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fr-FR" dirty="0"/>
          </a:p>
          <a:p>
            <a:pPr lvl="5" algn="l"/>
            <a:endParaRPr lang="fr-FR" sz="4400" b="1" cap="all" dirty="0"/>
          </a:p>
          <a:p>
            <a:pPr lvl="5" algn="l"/>
            <a:r>
              <a:rPr lang="fr-FR" sz="4400" b="1" cap="all" dirty="0"/>
              <a:t>Validation</a:t>
            </a:r>
          </a:p>
          <a:p>
            <a:pPr lvl="2" algn="l"/>
            <a:endParaRPr lang="fr-FR" b="1" cap="all" dirty="0"/>
          </a:p>
          <a:p>
            <a:pPr lvl="2" algn="l"/>
            <a:endParaRPr lang="fr-FR" b="1" cap="all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065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fr-FR" dirty="0"/>
          </a:p>
          <a:p>
            <a:pPr lvl="5" algn="l"/>
            <a:endParaRPr lang="fr-FR" sz="4400" b="1" cap="all" dirty="0"/>
          </a:p>
          <a:p>
            <a:pPr lvl="5" algn="l"/>
            <a:r>
              <a:rPr lang="fr-FR" sz="4400" b="1" cap="all"/>
              <a:t>Merci !</a:t>
            </a:r>
            <a:endParaRPr lang="fr-FR" sz="4400" b="1" cap="all" dirty="0"/>
          </a:p>
          <a:p>
            <a:pPr lvl="2" algn="l"/>
            <a:endParaRPr lang="fr-FR" b="1" cap="all" dirty="0"/>
          </a:p>
          <a:p>
            <a:pPr lvl="2" algn="l"/>
            <a:endParaRPr lang="fr-FR" b="1" cap="all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92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lvl="5" algn="l"/>
            <a:r>
              <a:rPr lang="fr-FR" sz="4400" b="1" cap="all" dirty="0"/>
              <a:t>			pourquoi ? </a:t>
            </a:r>
          </a:p>
          <a:p>
            <a:pPr lvl="1" algn="l"/>
            <a:r>
              <a:rPr lang="fr-FR" b="1" cap="all" dirty="0"/>
              <a:t>Les statuts actuels datent de la création du MCDF en 1992. Devant</a:t>
            </a:r>
          </a:p>
          <a:p>
            <a:pPr lvl="1" algn="l"/>
            <a:endParaRPr lang="fr-FR" b="1" cap="all" dirty="0"/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fr-FR" b="1" cap="all" dirty="0"/>
              <a:t>Le Nombre croissant de membres voulant jouer un rôle actif dans l’association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fr-FR" b="1" cap="all" dirty="0"/>
              <a:t>La croissance du nombre d’adhérents et la zone géographique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fr-FR" b="1" cap="all" dirty="0"/>
              <a:t>La diversification des activités (antennes, salons, voyages …)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fr-FR" b="1" cap="all" dirty="0"/>
              <a:t>L’évolution des moyens de communications  (papier et informatique)</a:t>
            </a:r>
          </a:p>
          <a:p>
            <a:pPr lvl="2" algn="l"/>
            <a:endParaRPr lang="fr-FR" b="1" cap="all" dirty="0"/>
          </a:p>
          <a:p>
            <a:pPr lvl="1" algn="l"/>
            <a:r>
              <a:rPr lang="fr-FR" b="1" cap="all" dirty="0"/>
              <a:t>Nous conduisent a revoir les statuts de l’association afin de </a:t>
            </a:r>
          </a:p>
          <a:p>
            <a:pPr lvl="1" algn="l"/>
            <a:endParaRPr lang="fr-FR" b="1" cap="all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b="1" cap="all" dirty="0"/>
              <a:t>Clarifier et formaliser le fonctionnement actuel de l’association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fr-FR" b="1" cap="all" dirty="0"/>
              <a:t>De doter l’association d’une structure transparente et pérenne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fr-FR" b="1" cap="all" dirty="0"/>
          </a:p>
          <a:p>
            <a:pPr lvl="1" algn="l"/>
            <a:endParaRPr lang="fr-FR" b="1" cap="all" dirty="0"/>
          </a:p>
          <a:p>
            <a:pPr lvl="1" algn="l"/>
            <a:endParaRPr lang="fr-FR" b="1" cap="all" dirty="0"/>
          </a:p>
          <a:p>
            <a:pPr lvl="1" algn="l"/>
            <a:endParaRPr lang="fr-FR" b="1" cap="all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8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/>
          <a:lstStyle/>
          <a:p>
            <a:endParaRPr lang="fr-FR" dirty="0"/>
          </a:p>
          <a:p>
            <a:pPr lvl="8" algn="l"/>
            <a:r>
              <a:rPr lang="fr-FR" sz="4400" b="1" cap="all" dirty="0"/>
              <a:t>Identification</a:t>
            </a:r>
          </a:p>
          <a:p>
            <a:pPr lvl="8" algn="l"/>
            <a:r>
              <a:rPr lang="fr-FR" sz="2800" b="1" cap="all" dirty="0"/>
              <a:t>ARTICLE 1 : FORME</a:t>
            </a:r>
          </a:p>
          <a:p>
            <a:pPr lvl="8" algn="l"/>
            <a:r>
              <a:rPr lang="fr-FR" sz="2800" b="1" cap="all" dirty="0"/>
              <a:t>ARTICLE 2 : DENOMINATION SOCIALE</a:t>
            </a:r>
          </a:p>
          <a:p>
            <a:pPr lvl="8" algn="l"/>
            <a:r>
              <a:rPr lang="fr-FR" sz="2800" b="1" cap="all" dirty="0"/>
              <a:t>ARTICLE 3 : OBJET ET REALISATION DE L'OBJET	</a:t>
            </a:r>
          </a:p>
          <a:p>
            <a:pPr lvl="8" algn="l"/>
            <a:r>
              <a:rPr lang="fr-FR" sz="2800" b="1" cap="all" dirty="0"/>
              <a:t>ARTICLE 4 : DUREE 	</a:t>
            </a:r>
          </a:p>
          <a:p>
            <a:pPr lvl="8" algn="l"/>
            <a:r>
              <a:rPr lang="fr-FR" sz="2800" b="1" cap="all" dirty="0"/>
              <a:t>ARTICLE 5 : SIEGE SOCIAL</a:t>
            </a:r>
          </a:p>
          <a:p>
            <a:pPr lvl="8" algn="l"/>
            <a:r>
              <a:rPr lang="fr-FR" sz="2800" b="1" cap="all" dirty="0"/>
              <a:t>ARTICLE 6 : Membres</a:t>
            </a:r>
          </a:p>
          <a:p>
            <a:pPr lvl="8" algn="l"/>
            <a:r>
              <a:rPr lang="fr-FR" sz="2800" b="1" cap="all" dirty="0"/>
              <a:t>ARTICLE 7 : RESSOURCES</a:t>
            </a:r>
            <a:r>
              <a:rPr lang="fr-FR" b="1" cap="all" dirty="0"/>
              <a:t>	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68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fr-FR" dirty="0"/>
              <a:t>Association loi 1901 sans limite de durée</a:t>
            </a:r>
          </a:p>
          <a:p>
            <a:pPr algn="l"/>
            <a:r>
              <a:rPr lang="fr-FR" dirty="0"/>
              <a:t>L'objet de l'association est inchangé </a:t>
            </a:r>
          </a:p>
          <a:p>
            <a:pPr algn="l"/>
            <a:r>
              <a:rPr lang="fr-FR" dirty="0"/>
              <a:t>Localisée à 64270 PUYOO</a:t>
            </a:r>
          </a:p>
          <a:p>
            <a:pPr algn="l"/>
            <a:r>
              <a:rPr lang="fr-FR" dirty="0"/>
              <a:t>Membres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/>
              <a:t>Membres Actifs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/>
              <a:t>Membres d’Honneurs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/>
              <a:t>Membres Bienfaiteurs</a:t>
            </a:r>
          </a:p>
          <a:p>
            <a:pPr algn="l"/>
            <a:r>
              <a:rPr lang="fr-FR" dirty="0"/>
              <a:t>Ressources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/>
              <a:t>Cotisations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/>
              <a:t>Boutiques et articles dérivées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/>
              <a:t>Dons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5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/>
          <a:lstStyle/>
          <a:p>
            <a:endParaRPr lang="fr-FR" dirty="0"/>
          </a:p>
          <a:p>
            <a:pPr lvl="8" algn="l"/>
            <a:r>
              <a:rPr lang="fr-FR" sz="4400" b="1" cap="all" dirty="0"/>
              <a:t>Fonctionnement</a:t>
            </a:r>
          </a:p>
          <a:p>
            <a:pPr lvl="8" algn="l"/>
            <a:endParaRPr lang="fr-FR" sz="4400" b="1" cap="all" dirty="0"/>
          </a:p>
          <a:p>
            <a:pPr lvl="8" algn="l"/>
            <a:r>
              <a:rPr lang="fr-FR" sz="2800" i="1" dirty="0"/>
              <a:t>Article 8.1.1 Le Conseil d'Administration</a:t>
            </a:r>
          </a:p>
          <a:p>
            <a:pPr lvl="8" algn="l"/>
            <a:r>
              <a:rPr lang="fr-FR" sz="2800" i="1" dirty="0"/>
              <a:t>Article 8.1.2 Le Bureau </a:t>
            </a:r>
          </a:p>
          <a:p>
            <a:pPr lvl="8" algn="l"/>
            <a:r>
              <a:rPr lang="fr-FR" sz="2800" i="1" dirty="0"/>
              <a:t>Article 8.1.3 Chargés de mission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7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53369D4-1772-428F-804C-3F1C5AAF6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7775" y="3274535"/>
            <a:ext cx="5104762" cy="337142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5BD1F2D-AFF6-4F3A-AF49-6AAE557AE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619" y="2968487"/>
            <a:ext cx="5104762" cy="2756452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/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2CD6E3B-039A-48D0-8BC0-1230B7230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83" y="437323"/>
            <a:ext cx="9723848" cy="64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463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/>
          <a:lstStyle/>
          <a:p>
            <a:pPr lvl="4" algn="l"/>
            <a:r>
              <a:rPr lang="fr-FR" sz="4400" b="1" dirty="0"/>
              <a:t>Article 8.1.1</a:t>
            </a:r>
            <a:r>
              <a:rPr lang="fr-FR" sz="4400" b="1" cap="all" dirty="0"/>
              <a:t> Conseil d’administration</a:t>
            </a:r>
          </a:p>
          <a:p>
            <a:pPr lvl="8" algn="l"/>
            <a:endParaRPr lang="fr-FR" sz="4400" b="1" cap="all" dirty="0"/>
          </a:p>
          <a:p>
            <a:pPr lvl="2" algn="l"/>
            <a:r>
              <a:rPr lang="fr-FR" sz="2400" b="1" cap="all" dirty="0"/>
              <a:t>10  Membres élus par les membres lors des Assemblées Générales ordinaires</a:t>
            </a:r>
          </a:p>
          <a:p>
            <a:pPr lvl="2" algn="l"/>
            <a:r>
              <a:rPr lang="fr-FR" sz="2400" b="1" cap="all" dirty="0"/>
              <a:t>Renouvellement par tiers : mandat de 3 ans renouvelable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97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/>
          <a:lstStyle/>
          <a:p>
            <a:endParaRPr lang="fr-FR" dirty="0"/>
          </a:p>
          <a:p>
            <a:pPr lvl="8" algn="l"/>
            <a:r>
              <a:rPr lang="fr-FR" sz="4400" b="1" cap="all" dirty="0"/>
              <a:t>Bureau</a:t>
            </a:r>
          </a:p>
          <a:p>
            <a:pPr marL="1257300" lvl="2" indent="-342900" algn="l">
              <a:buFontTx/>
              <a:buChar char="-"/>
            </a:pPr>
            <a:r>
              <a:rPr lang="fr-FR" sz="2400" b="1" cap="all" dirty="0"/>
              <a:t>Président</a:t>
            </a:r>
          </a:p>
          <a:p>
            <a:pPr marL="1257300" lvl="2" indent="-342900" algn="l">
              <a:buFontTx/>
              <a:buChar char="-"/>
            </a:pPr>
            <a:r>
              <a:rPr lang="fr-FR" sz="2400" b="1" cap="all" dirty="0"/>
              <a:t>Vice Président</a:t>
            </a:r>
          </a:p>
          <a:p>
            <a:pPr marL="1257300" lvl="2" indent="-342900" algn="l">
              <a:buFontTx/>
              <a:buChar char="-"/>
            </a:pPr>
            <a:r>
              <a:rPr lang="fr-FR" sz="2400" b="1" cap="all" dirty="0"/>
              <a:t>Secrétaire  et éventuellement vice secrétaire</a:t>
            </a:r>
          </a:p>
          <a:p>
            <a:pPr marL="1257300" lvl="2" indent="-342900" algn="l">
              <a:buFontTx/>
              <a:buChar char="-"/>
            </a:pPr>
            <a:r>
              <a:rPr lang="fr-FR" sz="2400" b="1" cap="all" dirty="0"/>
              <a:t>Trésorier et éventuellement vice trésorier</a:t>
            </a:r>
          </a:p>
          <a:p>
            <a:pPr marL="1257300" lvl="2" indent="-342900" algn="l">
              <a:buFontTx/>
              <a:buChar char="-"/>
            </a:pPr>
            <a:endParaRPr lang="fr-FR" sz="2400" b="1" cap="all" dirty="0"/>
          </a:p>
          <a:p>
            <a:pPr marL="1257300" lvl="2" indent="-342900" algn="l">
              <a:buFontTx/>
              <a:buChar char="-"/>
            </a:pPr>
            <a:r>
              <a:rPr lang="fr-FR" sz="2400" b="1" cap="all" dirty="0"/>
              <a:t>Possibilité de bureau restreint (Président + Trésorier) pour une période maximale de un an</a:t>
            </a:r>
          </a:p>
          <a:p>
            <a:pPr marL="1257300" lvl="2" indent="-342900" algn="l">
              <a:buFontTx/>
              <a:buChar char="-"/>
            </a:pPr>
            <a:endParaRPr lang="fr-FR" sz="2400" b="1" cap="all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251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1FAA-E6A3-4972-A697-DBABC90ED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5709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Statuts du MCDF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6F392E-8FB3-45F6-80BA-B00C1FE27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70922"/>
            <a:ext cx="12192000" cy="4287078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 lvl="8" algn="l"/>
            <a:r>
              <a:rPr lang="fr-FR" sz="4400" b="1" cap="all" dirty="0"/>
              <a:t>Chargé de mission</a:t>
            </a:r>
          </a:p>
          <a:p>
            <a:r>
              <a:rPr lang="fr-FR" dirty="0"/>
              <a:t>Le Bureau peut nommer des chargés de missions. A titre d’exemple</a:t>
            </a:r>
          </a:p>
          <a:p>
            <a:pPr lvl="0"/>
            <a:r>
              <a:rPr lang="fr-FR" dirty="0"/>
              <a:t>Responsable de la rédaction du bulletin, Responsable des réseaux sociaux,</a:t>
            </a:r>
          </a:p>
          <a:p>
            <a:pPr lvl="0"/>
            <a:r>
              <a:rPr lang="fr-FR" dirty="0"/>
              <a:t>Responsable du site internet, Responsable de la boutique,</a:t>
            </a:r>
          </a:p>
          <a:p>
            <a:pPr lvl="0"/>
            <a:r>
              <a:rPr lang="fr-FR" dirty="0"/>
              <a:t>Responsable de l’animation des Antennes Régionales,</a:t>
            </a:r>
          </a:p>
          <a:p>
            <a:pPr lvl="0"/>
            <a:r>
              <a:rPr lang="fr-FR" dirty="0"/>
              <a:t>Responsable de l’organisation d’une exposition particulière.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Les chargés de mission peuvent être ou non membre de conseil d’administration</a:t>
            </a:r>
          </a:p>
          <a:p>
            <a:pPr lvl="0"/>
            <a:r>
              <a:rPr lang="fr-FR" dirty="0"/>
              <a:t>La liste exhaustive est définie dans le règlement intérieur et remise a jour pour chaque AGO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E99CCF4-DCE6-4333-AD18-EF9B6A761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844" y="212036"/>
            <a:ext cx="5768750" cy="1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9392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355</Words>
  <Application>Microsoft Office PowerPoint</Application>
  <PresentationFormat>Grand écran</PresentationFormat>
  <Paragraphs>159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Thème Office</vt:lpstr>
      <vt:lpstr>   Statuts du MCDF</vt:lpstr>
      <vt:lpstr>   Statuts du MCDF</vt:lpstr>
      <vt:lpstr>   Statuts du MCDF</vt:lpstr>
      <vt:lpstr>   Statuts du MCDF</vt:lpstr>
      <vt:lpstr>   Statuts du MCDF</vt:lpstr>
      <vt:lpstr>   Statuts du MCDF</vt:lpstr>
      <vt:lpstr>   Statuts du MCDF</vt:lpstr>
      <vt:lpstr>   Statuts du MCDF</vt:lpstr>
      <vt:lpstr>   Statuts du MCDF</vt:lpstr>
      <vt:lpstr>   Statuts du MCDF</vt:lpstr>
      <vt:lpstr>   Statuts du MCDF</vt:lpstr>
      <vt:lpstr>   Statuts du MCDF</vt:lpstr>
      <vt:lpstr>   Statuts du MCDF</vt:lpstr>
      <vt:lpstr>   Statuts du MCDF</vt:lpstr>
      <vt:lpstr>   Statuts du MCDF</vt:lpstr>
      <vt:lpstr>   Statuts du MCDF</vt:lpstr>
      <vt:lpstr>   </vt:lpstr>
      <vt:lpstr>   Statuts du MCDF</vt:lpstr>
      <vt:lpstr>   Statuts du MCDF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Statuts du MCDF</dc:title>
  <dc:creator>annie</dc:creator>
  <cp:lastModifiedBy>annie</cp:lastModifiedBy>
  <cp:revision>41</cp:revision>
  <cp:lastPrinted>2018-12-22T10:17:03Z</cp:lastPrinted>
  <dcterms:created xsi:type="dcterms:W3CDTF">2018-12-20T17:42:18Z</dcterms:created>
  <dcterms:modified xsi:type="dcterms:W3CDTF">2018-12-22T10:27:40Z</dcterms:modified>
</cp:coreProperties>
</file>